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4132" r:id="rId3"/>
    <p:sldMasterId id="2147484201" r:id="rId4"/>
  </p:sldMasterIdLst>
  <p:notesMasterIdLst>
    <p:notesMasterId r:id="rId27"/>
  </p:notesMasterIdLst>
  <p:sldIdLst>
    <p:sldId id="299" r:id="rId5"/>
    <p:sldId id="606" r:id="rId6"/>
    <p:sldId id="607" r:id="rId7"/>
    <p:sldId id="608" r:id="rId8"/>
    <p:sldId id="609" r:id="rId9"/>
    <p:sldId id="610" r:id="rId10"/>
    <p:sldId id="611" r:id="rId11"/>
    <p:sldId id="612" r:id="rId12"/>
    <p:sldId id="613" r:id="rId13"/>
    <p:sldId id="614" r:id="rId14"/>
    <p:sldId id="615" r:id="rId15"/>
    <p:sldId id="616" r:id="rId16"/>
    <p:sldId id="602" r:id="rId17"/>
    <p:sldId id="453" r:id="rId18"/>
    <p:sldId id="366" r:id="rId19"/>
    <p:sldId id="462" r:id="rId20"/>
    <p:sldId id="600" r:id="rId21"/>
    <p:sldId id="444" r:id="rId22"/>
    <p:sldId id="601" r:id="rId23"/>
    <p:sldId id="471" r:id="rId24"/>
    <p:sldId id="413" r:id="rId25"/>
    <p:sldId id="412"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28" autoAdjust="0"/>
    <p:restoredTop sz="92458" autoAdjust="0"/>
  </p:normalViewPr>
  <p:slideViewPr>
    <p:cSldViewPr>
      <p:cViewPr varScale="1">
        <p:scale>
          <a:sx n="106" d="100"/>
          <a:sy n="106" d="100"/>
        </p:scale>
        <p:origin x="399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BF3915B-96AD-465D-A07D-A20FFB2B6DC4}" type="datetimeFigureOut">
              <a:rPr lang="en-US"/>
              <a:pPr>
                <a:defRPr/>
              </a:pPr>
              <a:t>2/18/2019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B343C85-AC52-43D4-BDE1-F617BD6BB526}" type="slidenum">
              <a:rPr lang="en-US"/>
              <a:pPr>
                <a:defRPr/>
              </a:pPr>
              <a:t>‹#›</a:t>
            </a:fld>
            <a:endParaRPr lang="en-US"/>
          </a:p>
        </p:txBody>
      </p:sp>
    </p:spTree>
    <p:extLst>
      <p:ext uri="{BB962C8B-B14F-4D97-AF65-F5344CB8AC3E}">
        <p14:creationId xmlns:p14="http://schemas.microsoft.com/office/powerpoint/2010/main" val="41658140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28FCA4B-284F-4220-AC22-AEE86B06D447}" type="slidenum">
              <a:rPr lang="en-US" altLang="en-US" smtClean="0">
                <a:solidFill>
                  <a:srgbClr val="000000"/>
                </a:solidFill>
                <a:latin typeface="Times"/>
              </a:rPr>
              <a:pPr eaLnBrk="1" hangingPunct="1">
                <a:spcBef>
                  <a:spcPct val="0"/>
                </a:spcBef>
              </a:pPr>
              <a:t>1</a:t>
            </a:fld>
            <a:endParaRPr lang="en-US" altLang="en-US">
              <a:solidFill>
                <a:srgbClr val="000000"/>
              </a:solidFill>
              <a:latin typeface="Times"/>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 typeface="Wingdings" pitchFamily="2" charset="2"/>
              <a:buNone/>
            </a:pPr>
            <a:endParaRPr lang="en-US" altLang="en-US" sz="11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10</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3148475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11</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2857953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12</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221529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13</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847261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CA" altLang="en-US"/>
              <a:t>Section 6</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C32A310-CA18-4889-B219-5467F0F82B1D}" type="slidenum">
              <a:rPr lang="en-US" altLang="en-US" smtClean="0">
                <a:latin typeface="Times New Roman" pitchFamily="18" charset="0"/>
              </a:rPr>
              <a:pPr eaLnBrk="1" hangingPunct="1">
                <a:spcBef>
                  <a:spcPct val="0"/>
                </a:spcBef>
              </a:pPr>
              <a:t>14</a:t>
            </a:fld>
            <a:endParaRPr lang="en-US" altLang="en-US">
              <a:latin typeface="Times New Roman" pitchFamily="18" charset="0"/>
            </a:endParaRPr>
          </a:p>
        </p:txBody>
      </p:sp>
    </p:spTree>
    <p:extLst>
      <p:ext uri="{BB962C8B-B14F-4D97-AF65-F5344CB8AC3E}">
        <p14:creationId xmlns:p14="http://schemas.microsoft.com/office/powerpoint/2010/main" val="39912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F510492-DF8D-4D9A-BCB0-0600454E24AE}" type="slidenum">
              <a:rPr lang="en-US" altLang="en-US" smtClean="0">
                <a:latin typeface="Times New Roman" pitchFamily="18" charset="0"/>
              </a:rPr>
              <a:pPr eaLnBrk="1" hangingPunct="1">
                <a:spcBef>
                  <a:spcPct val="0"/>
                </a:spcBef>
              </a:pPr>
              <a:t>15</a:t>
            </a:fld>
            <a:endParaRPr lang="en-US" altLang="en-US">
              <a:latin typeface="Times New Roman" pitchFamily="18" charset="0"/>
            </a:endParaRPr>
          </a:p>
        </p:txBody>
      </p:sp>
      <p:sp>
        <p:nvSpPr>
          <p:cNvPr id="5325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3252"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http://www.statcan.gc.ca/pub/91-215-x/2015000/ct012-eng.htm</a:t>
            </a:r>
          </a:p>
        </p:txBody>
      </p:sp>
      <p:sp>
        <p:nvSpPr>
          <p:cNvPr id="4" name="Slide Number Placeholder 3"/>
          <p:cNvSpPr>
            <a:spLocks noGrp="1"/>
          </p:cNvSpPr>
          <p:nvPr>
            <p:ph type="sldNum" sz="quarter" idx="10"/>
          </p:nvPr>
        </p:nvSpPr>
        <p:spPr/>
        <p:txBody>
          <a:bodyPr/>
          <a:lstStyle/>
          <a:p>
            <a:pPr>
              <a:defRPr/>
            </a:pPr>
            <a:fld id="{EB343C85-AC52-43D4-BDE1-F617BD6BB526}" type="slidenum">
              <a:rPr lang="en-US" smtClean="0"/>
              <a:pPr>
                <a:defRPr/>
              </a:pPr>
              <a:t>16</a:t>
            </a:fld>
            <a:endParaRPr lang="en-US"/>
          </a:p>
        </p:txBody>
      </p:sp>
    </p:spTree>
    <p:extLst>
      <p:ext uri="{BB962C8B-B14F-4D97-AF65-F5344CB8AC3E}">
        <p14:creationId xmlns:p14="http://schemas.microsoft.com/office/powerpoint/2010/main" val="735532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sz="1200" kern="1200" dirty="0">
                <a:solidFill>
                  <a:schemeClr val="tx1"/>
                </a:solidFill>
                <a:effectLst/>
                <a:latin typeface="+mn-lt"/>
                <a:ea typeface="+mn-ea"/>
                <a:cs typeface="+mn-cs"/>
              </a:rPr>
              <a:t>http://www.statcan.gc.ca/pub/91-215-x/2015000/ct013-eng.htm</a:t>
            </a:r>
          </a:p>
          <a:p>
            <a:endParaRPr lang="en-CA" dirty="0"/>
          </a:p>
        </p:txBody>
      </p:sp>
      <p:sp>
        <p:nvSpPr>
          <p:cNvPr id="4" name="Slide Number Placeholder 3"/>
          <p:cNvSpPr>
            <a:spLocks noGrp="1"/>
          </p:cNvSpPr>
          <p:nvPr>
            <p:ph type="sldNum" sz="quarter" idx="10"/>
          </p:nvPr>
        </p:nvSpPr>
        <p:spPr/>
        <p:txBody>
          <a:bodyPr/>
          <a:lstStyle/>
          <a:p>
            <a:pPr>
              <a:defRPr/>
            </a:pPr>
            <a:fld id="{EB343C85-AC52-43D4-BDE1-F617BD6BB526}" type="slidenum">
              <a:rPr lang="en-US" smtClean="0"/>
              <a:pPr>
                <a:defRPr/>
              </a:pPr>
              <a:t>17</a:t>
            </a:fld>
            <a:endParaRPr lang="en-US"/>
          </a:p>
        </p:txBody>
      </p:sp>
    </p:spTree>
    <p:extLst>
      <p:ext uri="{BB962C8B-B14F-4D97-AF65-F5344CB8AC3E}">
        <p14:creationId xmlns:p14="http://schemas.microsoft.com/office/powerpoint/2010/main" val="2218657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6D7EA3B-0CF1-4C85-9268-4638F48A247A}" type="slidenum">
              <a:rPr lang="en-US" altLang="en-US" smtClean="0">
                <a:latin typeface="Times New Roman" pitchFamily="18" charset="0"/>
              </a:rPr>
              <a:pPr eaLnBrk="1" hangingPunct="1">
                <a:spcBef>
                  <a:spcPct val="0"/>
                </a:spcBef>
              </a:pPr>
              <a:t>19</a:t>
            </a:fld>
            <a:endParaRPr lang="en-US" altLang="en-US">
              <a:latin typeface="Times New Roman" pitchFamily="18" charset="0"/>
            </a:endParaRPr>
          </a:p>
        </p:txBody>
      </p:sp>
      <p:sp>
        <p:nvSpPr>
          <p:cNvPr id="5427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427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spcBef>
                <a:spcPct val="50000"/>
              </a:spcBef>
            </a:pPr>
            <a:r>
              <a:rPr lang="en-CA" altLang="en-US" b="1" dirty="0">
                <a:latin typeface="Arial" charset="0"/>
              </a:rPr>
              <a:t>PM, Premier Settle B.C. Residency Dispute, Agree to New Co-operation on Mobility, Immigration and Asia-Pacific   </a:t>
            </a:r>
            <a:r>
              <a:rPr lang="en-CA" altLang="en-US" dirty="0">
                <a:latin typeface="Arial" charset="0"/>
              </a:rPr>
              <a:t>3June1997</a:t>
            </a:r>
          </a:p>
          <a:p>
            <a:pPr eaLnBrk="1" hangingPunct="1">
              <a:spcBef>
                <a:spcPct val="50000"/>
              </a:spcBef>
            </a:pPr>
            <a:r>
              <a:rPr lang="en-CA" altLang="en-US" dirty="0">
                <a:latin typeface="Arial" charset="0"/>
              </a:rPr>
              <a:t>VANCOUVER -- Prime Minister Jean Chretien and Premier Glen Clark today announced their governments have reached agreement on a range of issues.</a:t>
            </a:r>
          </a:p>
          <a:p>
            <a:pPr eaLnBrk="1" hangingPunct="1">
              <a:spcBef>
                <a:spcPct val="50000"/>
              </a:spcBef>
            </a:pPr>
            <a:r>
              <a:rPr lang="en-CA" altLang="en-US" dirty="0">
                <a:latin typeface="Arial" charset="0"/>
              </a:rPr>
              <a:t>In announcing the agreements, the prime minister said, "British Columbians, and all Canadians, want to see their governments working together both to solve the problems of today and to seize the opportunities of tomorrow. Premier Clark and I have taken an important step in that direction today. </a:t>
            </a:r>
            <a:r>
              <a:rPr lang="en-CA" altLang="en-US" b="1" dirty="0">
                <a:latin typeface="Arial" charset="0"/>
              </a:rPr>
              <a:t>I am very pleased that we have found a way to remove barriers to mobility in Canada</a:t>
            </a:r>
            <a:r>
              <a:rPr lang="en-CA" altLang="en-US" dirty="0">
                <a:latin typeface="Arial" charset="0"/>
              </a:rPr>
              <a:t>.[…]</a:t>
            </a:r>
          </a:p>
          <a:p>
            <a:pPr eaLnBrk="1" hangingPunct="1">
              <a:spcBef>
                <a:spcPct val="50000"/>
              </a:spcBef>
            </a:pPr>
            <a:r>
              <a:rPr lang="en-CA" altLang="en-US" dirty="0">
                <a:latin typeface="Arial" charset="0"/>
              </a:rPr>
              <a:t>"This agreement is a win both for Canada and for B.C.," said Clark. "The prime minister and I have been able to work out a resolution to some long-standing issues which reflect both the Government of Canada's objectives and the special circumstances we face here in B.C."</a:t>
            </a:r>
          </a:p>
          <a:p>
            <a:pPr eaLnBrk="1" hangingPunct="1">
              <a:spcBef>
                <a:spcPct val="50000"/>
              </a:spcBef>
            </a:pPr>
            <a:r>
              <a:rPr lang="en-CA" altLang="en-US" dirty="0">
                <a:latin typeface="Arial" charset="0"/>
              </a:rPr>
              <a:t>The premier added, "This agreement enhances our ability to welcome newcomers to our country. It acknowledges that B.C. faces special challenges not encountered by other provinces because of its unique role as Canada's gateway to the Asia Pacific. This agreement will see the Government of Canada bear a greater share of the costs associated with that role. At the same time, it </a:t>
            </a:r>
            <a:r>
              <a:rPr lang="en-CA" altLang="en-US" b="1" dirty="0">
                <a:latin typeface="Arial" charset="0"/>
              </a:rPr>
              <a:t>acknowledges the special pressures faced by B.C. as a result of internal migration</a:t>
            </a:r>
            <a:r>
              <a:rPr lang="en-CA" altLang="en-US" dirty="0">
                <a:latin typeface="Arial" charset="0"/>
              </a:rPr>
              <a:t>.</a:t>
            </a:r>
          </a:p>
          <a:p>
            <a:pPr eaLnBrk="1" hangingPunct="1">
              <a:spcBef>
                <a:spcPct val="50000"/>
              </a:spcBef>
            </a:pPr>
            <a:r>
              <a:rPr lang="en-CA" altLang="en-US" dirty="0">
                <a:latin typeface="Arial" charset="0"/>
              </a:rPr>
              <a:t>"We have agreed to a two-year review of this issue and B.C. will be consulted on the terms of reference. In recognition of this acknowledgement, we are lifting our residency requirement."</a:t>
            </a:r>
          </a:p>
          <a:p>
            <a:pPr eaLnBrk="1" hangingPunct="1"/>
            <a:endParaRPr lang="en-US" altLang="en-US" dirty="0">
              <a:cs typeface="Times New Roman" pitchFamily="18" charset="0"/>
            </a:endParaRPr>
          </a:p>
        </p:txBody>
      </p:sp>
    </p:spTree>
    <p:extLst>
      <p:ext uri="{BB962C8B-B14F-4D97-AF65-F5344CB8AC3E}">
        <p14:creationId xmlns:p14="http://schemas.microsoft.com/office/powerpoint/2010/main" val="24559198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6D7EA3B-0CF1-4C85-9268-4638F48A247A}" type="slidenum">
              <a:rPr lang="en-US" altLang="en-US" smtClean="0">
                <a:latin typeface="Times New Roman" pitchFamily="18" charset="0"/>
              </a:rPr>
              <a:pPr eaLnBrk="1" hangingPunct="1">
                <a:spcBef>
                  <a:spcPct val="0"/>
                </a:spcBef>
              </a:pPr>
              <a:t>20</a:t>
            </a:fld>
            <a:endParaRPr lang="en-US" altLang="en-US">
              <a:latin typeface="Times New Roman" pitchFamily="18" charset="0"/>
            </a:endParaRPr>
          </a:p>
        </p:txBody>
      </p:sp>
      <p:sp>
        <p:nvSpPr>
          <p:cNvPr id="5427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427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spcBef>
                <a:spcPct val="50000"/>
              </a:spcBef>
            </a:pPr>
            <a:r>
              <a:rPr lang="en-CA" altLang="en-US" b="1">
                <a:latin typeface="Arial" charset="0"/>
              </a:rPr>
              <a:t>PM, Premier Settle B.C. Residency Dispute, Agree to New Co-operation on Mobility, Immigration and Asia-Pacific   </a:t>
            </a:r>
            <a:r>
              <a:rPr lang="en-CA" altLang="en-US">
                <a:latin typeface="Arial" charset="0"/>
              </a:rPr>
              <a:t>3June1997</a:t>
            </a:r>
          </a:p>
          <a:p>
            <a:pPr eaLnBrk="1" hangingPunct="1">
              <a:spcBef>
                <a:spcPct val="50000"/>
              </a:spcBef>
            </a:pPr>
            <a:r>
              <a:rPr lang="en-CA" altLang="en-US">
                <a:latin typeface="Arial" charset="0"/>
              </a:rPr>
              <a:t>VANCOUVER -- Prime Minister Jean Chretien and Premier Glen Clark today announced their governments have reached agreement on a range of issues.</a:t>
            </a:r>
          </a:p>
          <a:p>
            <a:pPr eaLnBrk="1" hangingPunct="1">
              <a:spcBef>
                <a:spcPct val="50000"/>
              </a:spcBef>
            </a:pPr>
            <a:r>
              <a:rPr lang="en-CA" altLang="en-US">
                <a:latin typeface="Arial" charset="0"/>
              </a:rPr>
              <a:t>In announcing the agreements, the prime minister said, "British Columbians, and all Canadians, want to see their governments working together both to solve the problems of today and to seize the opportunities of tomorrow. Premier Clark and I have taken an important step in that direction today. </a:t>
            </a:r>
            <a:r>
              <a:rPr lang="en-CA" altLang="en-US" b="1">
                <a:latin typeface="Arial" charset="0"/>
              </a:rPr>
              <a:t>I am very pleased that we have found a way to remove barriers to mobility in Canada</a:t>
            </a:r>
            <a:r>
              <a:rPr lang="en-CA" altLang="en-US">
                <a:latin typeface="Arial" charset="0"/>
              </a:rPr>
              <a:t>.[…]</a:t>
            </a:r>
          </a:p>
          <a:p>
            <a:pPr eaLnBrk="1" hangingPunct="1">
              <a:spcBef>
                <a:spcPct val="50000"/>
              </a:spcBef>
            </a:pPr>
            <a:r>
              <a:rPr lang="en-CA" altLang="en-US">
                <a:latin typeface="Arial" charset="0"/>
              </a:rPr>
              <a:t>"This agreement is a win both for Canada and for B.C.," said Clark. "The prime minister and I have been able to work out a resolution to some long-standing issues which reflect both the Government of Canada's objectives and the special circumstances we face here in B.C."</a:t>
            </a:r>
          </a:p>
          <a:p>
            <a:pPr eaLnBrk="1" hangingPunct="1">
              <a:spcBef>
                <a:spcPct val="50000"/>
              </a:spcBef>
            </a:pPr>
            <a:r>
              <a:rPr lang="en-CA" altLang="en-US">
                <a:latin typeface="Arial" charset="0"/>
              </a:rPr>
              <a:t>The premier added, "This agreement enhances our ability to welcome newcomers to our country. It acknowledges that B.C. faces special challenges not encountered by other provinces because of its unique role as Canada's gateway to the Asia Pacific. This agreement will see the Government of Canada bear a greater share of the costs associated with that role. At the same time, it </a:t>
            </a:r>
            <a:r>
              <a:rPr lang="en-CA" altLang="en-US" b="1">
                <a:latin typeface="Arial" charset="0"/>
              </a:rPr>
              <a:t>acknowledges the special pressures faced by B.C. as a result of internal migration</a:t>
            </a:r>
            <a:r>
              <a:rPr lang="en-CA" altLang="en-US">
                <a:latin typeface="Arial" charset="0"/>
              </a:rPr>
              <a:t>.</a:t>
            </a:r>
          </a:p>
          <a:p>
            <a:pPr eaLnBrk="1" hangingPunct="1">
              <a:spcBef>
                <a:spcPct val="50000"/>
              </a:spcBef>
            </a:pPr>
            <a:r>
              <a:rPr lang="en-CA" altLang="en-US">
                <a:latin typeface="Arial" charset="0"/>
              </a:rPr>
              <a:t>"We have agreed to a two-year review of this issue and B.C. will be consulted on the terms of reference. In recognition of this acknowledgement, we are lifting our residency requirement."</a:t>
            </a:r>
          </a:p>
          <a:p>
            <a:pPr eaLnBrk="1" hangingPunct="1"/>
            <a:endParaRPr lang="en-US" altLang="en-US">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2</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378573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3</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4275890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4</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711715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5</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2942926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6</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4068025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7</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1960081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8</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418503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758BB881-62F8-40AE-9D9E-20CC5077E9B6}" type="slidenum">
              <a:rPr lang="en-US" altLang="en-US" smtClean="0">
                <a:solidFill>
                  <a:srgbClr val="000000"/>
                </a:solidFill>
                <a:latin typeface="Times New Roman" pitchFamily="18" charset="0"/>
              </a:rPr>
              <a:pPr eaLnBrk="1" hangingPunct="1">
                <a:spcBef>
                  <a:spcPct val="0"/>
                </a:spcBef>
                <a:defRPr/>
              </a:pPr>
              <a:t>9</a:t>
            </a:fld>
            <a:endParaRPr lang="en-US" altLang="en-US">
              <a:solidFill>
                <a:srgbClr val="000000"/>
              </a:solidFill>
              <a:latin typeface="Times New Roman" pitchFamily="18" charset="0"/>
            </a:endParaRPr>
          </a:p>
        </p:txBody>
      </p:sp>
      <p:sp>
        <p:nvSpPr>
          <p:cNvPr id="1536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9794" tIns="44897" rIns="89794" bIns="44897" numCol="1" anchor="t" anchorCtr="0" compatLnSpc="1">
            <a:prstTxWarp prst="textNoShape">
              <a:avLst/>
            </a:prstTxWarp>
          </a:bodyPr>
          <a:lstStyle/>
          <a:p>
            <a:pPr eaLnBrk="1" hangingPunct="1"/>
            <a:endParaRPr lang="en-US" altLang="en-US">
              <a:cs typeface="Times New Roman" pitchFamily="18" charset="0"/>
            </a:endParaRPr>
          </a:p>
        </p:txBody>
      </p:sp>
    </p:spTree>
    <p:extLst>
      <p:ext uri="{BB962C8B-B14F-4D97-AF65-F5344CB8AC3E}">
        <p14:creationId xmlns:p14="http://schemas.microsoft.com/office/powerpoint/2010/main" val="150809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B0821B-9A3E-4373-92A2-3BE679A43586}" type="slidenum">
              <a:rPr lang="en-US"/>
              <a:pPr>
                <a:defRPr/>
              </a:pPr>
              <a:t>‹#›</a:t>
            </a:fld>
            <a:endParaRPr lang="en-US"/>
          </a:p>
        </p:txBody>
      </p:sp>
    </p:spTree>
    <p:extLst>
      <p:ext uri="{BB962C8B-B14F-4D97-AF65-F5344CB8AC3E}">
        <p14:creationId xmlns:p14="http://schemas.microsoft.com/office/powerpoint/2010/main" val="2742415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7ED8CD-86C1-4915-845E-E88B09BF592F}" type="slidenum">
              <a:rPr lang="en-US"/>
              <a:pPr>
                <a:defRPr/>
              </a:pPr>
              <a:t>‹#›</a:t>
            </a:fld>
            <a:endParaRPr lang="en-US"/>
          </a:p>
        </p:txBody>
      </p:sp>
    </p:spTree>
    <p:extLst>
      <p:ext uri="{BB962C8B-B14F-4D97-AF65-F5344CB8AC3E}">
        <p14:creationId xmlns:p14="http://schemas.microsoft.com/office/powerpoint/2010/main" val="2246016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5098FC-8C11-4CA1-A0B1-BD5BBF43DA6F}" type="slidenum">
              <a:rPr lang="en-US"/>
              <a:pPr>
                <a:defRPr/>
              </a:pPr>
              <a:t>‹#›</a:t>
            </a:fld>
            <a:endParaRPr lang="en-US"/>
          </a:p>
        </p:txBody>
      </p:sp>
    </p:spTree>
    <p:extLst>
      <p:ext uri="{BB962C8B-B14F-4D97-AF65-F5344CB8AC3E}">
        <p14:creationId xmlns:p14="http://schemas.microsoft.com/office/powerpoint/2010/main" val="2198817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2413"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Grp="1" noChangeArrowheads="1"/>
          </p:cNvSpPr>
          <p:nvPr>
            <p:ph type="ctrTitle"/>
          </p:nvPr>
        </p:nvSpPr>
        <p:spPr bwMode="auto">
          <a:xfrm>
            <a:off x="1371600" y="1447800"/>
            <a:ext cx="49530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3800"/>
            </a:lvl1pPr>
          </a:lstStyle>
          <a:p>
            <a:pPr lvl="0"/>
            <a:r>
              <a:rPr lang="en-US" noProof="0"/>
              <a:t>Click to edit Master title style</a:t>
            </a:r>
          </a:p>
        </p:txBody>
      </p:sp>
      <p:sp>
        <p:nvSpPr>
          <p:cNvPr id="11268" name="Rectangle 4"/>
          <p:cNvSpPr>
            <a:spLocks noGrp="1" noChangeArrowheads="1"/>
          </p:cNvSpPr>
          <p:nvPr>
            <p:ph type="subTitle" idx="1"/>
          </p:nvPr>
        </p:nvSpPr>
        <p:spPr>
          <a:xfrm>
            <a:off x="2286000" y="4343400"/>
            <a:ext cx="6400800" cy="457200"/>
          </a:xfrm>
        </p:spPr>
        <p:txBody>
          <a:bodyPr/>
          <a:lstStyle>
            <a:lvl1pPr algn="r">
              <a:defRPr sz="1800">
                <a:solidFill>
                  <a:schemeClr val="bg1"/>
                </a:solidFill>
              </a:defRPr>
            </a:lvl1pPr>
          </a:lstStyle>
          <a:p>
            <a:pPr lvl="0"/>
            <a:r>
              <a:rPr lang="en-US" noProof="0"/>
              <a:t>Click to edit Master subtitle style</a:t>
            </a:r>
          </a:p>
        </p:txBody>
      </p:sp>
    </p:spTree>
    <p:extLst>
      <p:ext uri="{BB962C8B-B14F-4D97-AF65-F5344CB8AC3E}">
        <p14:creationId xmlns:p14="http://schemas.microsoft.com/office/powerpoint/2010/main" val="1170713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5328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98189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914400" y="304800"/>
            <a:ext cx="3848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304800"/>
            <a:ext cx="3848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400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8497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9723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5020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080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9088F3-0CCF-4D8F-AC83-F063734C502E}" type="slidenum">
              <a:rPr lang="en-US"/>
              <a:pPr>
                <a:defRPr/>
              </a:pPr>
              <a:t>‹#›</a:t>
            </a:fld>
            <a:endParaRPr lang="en-US"/>
          </a:p>
        </p:txBody>
      </p:sp>
    </p:spTree>
    <p:extLst>
      <p:ext uri="{BB962C8B-B14F-4D97-AF65-F5344CB8AC3E}">
        <p14:creationId xmlns:p14="http://schemas.microsoft.com/office/powerpoint/2010/main" val="1235367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48303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3706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274638"/>
            <a:ext cx="2076450" cy="61261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76950" cy="6126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5081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F9A40C9F-BD55-401E-887F-92E6D7ECDEFE}" type="slidenum">
              <a:rPr lang="en-US"/>
              <a:pPr>
                <a:defRPr/>
              </a:pPr>
              <a:t>‹#›</a:t>
            </a:fld>
            <a:endParaRPr lang="en-US"/>
          </a:p>
        </p:txBody>
      </p:sp>
    </p:spTree>
    <p:extLst>
      <p:ext uri="{BB962C8B-B14F-4D97-AF65-F5344CB8AC3E}">
        <p14:creationId xmlns:p14="http://schemas.microsoft.com/office/powerpoint/2010/main" val="482371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E6B988BE-44AC-49A4-8A94-A7307FFCB035}" type="slidenum">
              <a:rPr lang="en-US"/>
              <a:pPr>
                <a:defRPr/>
              </a:pPr>
              <a:t>‹#›</a:t>
            </a:fld>
            <a:endParaRPr lang="en-US"/>
          </a:p>
        </p:txBody>
      </p:sp>
    </p:spTree>
    <p:extLst>
      <p:ext uri="{BB962C8B-B14F-4D97-AF65-F5344CB8AC3E}">
        <p14:creationId xmlns:p14="http://schemas.microsoft.com/office/powerpoint/2010/main" val="38146094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3E34EC6F-3BBD-4C71-AE71-0D8C3BD89CC3}" type="slidenum">
              <a:rPr lang="en-US"/>
              <a:pPr>
                <a:defRPr/>
              </a:pPr>
              <a:t>‹#›</a:t>
            </a:fld>
            <a:endParaRPr lang="en-US"/>
          </a:p>
        </p:txBody>
      </p:sp>
    </p:spTree>
    <p:extLst>
      <p:ext uri="{BB962C8B-B14F-4D97-AF65-F5344CB8AC3E}">
        <p14:creationId xmlns:p14="http://schemas.microsoft.com/office/powerpoint/2010/main" val="35815343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7" name="Rectangle 6"/>
          <p:cNvSpPr>
            <a:spLocks noGrp="1" noChangeArrowheads="1"/>
          </p:cNvSpPr>
          <p:nvPr>
            <p:ph type="sldNum" sz="quarter" idx="12"/>
          </p:nvPr>
        </p:nvSpPr>
        <p:spPr>
          <a:ln/>
        </p:spPr>
        <p:txBody>
          <a:bodyPr/>
          <a:lstStyle>
            <a:lvl1pPr>
              <a:defRPr/>
            </a:lvl1pPr>
          </a:lstStyle>
          <a:p>
            <a:pPr>
              <a:defRPr/>
            </a:pPr>
            <a:fld id="{BD151DA3-0352-4182-9933-32B32FE7DDB9}" type="slidenum">
              <a:rPr lang="en-US"/>
              <a:pPr>
                <a:defRPr/>
              </a:pPr>
              <a:t>‹#›</a:t>
            </a:fld>
            <a:endParaRPr lang="en-US"/>
          </a:p>
        </p:txBody>
      </p:sp>
    </p:spTree>
    <p:extLst>
      <p:ext uri="{BB962C8B-B14F-4D97-AF65-F5344CB8AC3E}">
        <p14:creationId xmlns:p14="http://schemas.microsoft.com/office/powerpoint/2010/main" val="3485340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9" name="Rectangle 6"/>
          <p:cNvSpPr>
            <a:spLocks noGrp="1" noChangeArrowheads="1"/>
          </p:cNvSpPr>
          <p:nvPr>
            <p:ph type="sldNum" sz="quarter" idx="12"/>
          </p:nvPr>
        </p:nvSpPr>
        <p:spPr>
          <a:ln/>
        </p:spPr>
        <p:txBody>
          <a:bodyPr/>
          <a:lstStyle>
            <a:lvl1pPr>
              <a:defRPr/>
            </a:lvl1pPr>
          </a:lstStyle>
          <a:p>
            <a:pPr>
              <a:defRPr/>
            </a:pPr>
            <a:fld id="{0BC1DDCB-31E1-40C6-A7C9-F671E4556D14}" type="slidenum">
              <a:rPr lang="en-US"/>
              <a:pPr>
                <a:defRPr/>
              </a:pPr>
              <a:t>‹#›</a:t>
            </a:fld>
            <a:endParaRPr lang="en-US"/>
          </a:p>
        </p:txBody>
      </p:sp>
    </p:spTree>
    <p:extLst>
      <p:ext uri="{BB962C8B-B14F-4D97-AF65-F5344CB8AC3E}">
        <p14:creationId xmlns:p14="http://schemas.microsoft.com/office/powerpoint/2010/main" val="2441078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5" name="Rectangle 6"/>
          <p:cNvSpPr>
            <a:spLocks noGrp="1" noChangeArrowheads="1"/>
          </p:cNvSpPr>
          <p:nvPr>
            <p:ph type="sldNum" sz="quarter" idx="12"/>
          </p:nvPr>
        </p:nvSpPr>
        <p:spPr>
          <a:ln/>
        </p:spPr>
        <p:txBody>
          <a:bodyPr/>
          <a:lstStyle>
            <a:lvl1pPr>
              <a:defRPr/>
            </a:lvl1pPr>
          </a:lstStyle>
          <a:p>
            <a:pPr>
              <a:defRPr/>
            </a:pPr>
            <a:fld id="{6619E460-41AC-4104-B01D-05DDCFAEF0C2}" type="slidenum">
              <a:rPr lang="en-US"/>
              <a:pPr>
                <a:defRPr/>
              </a:pPr>
              <a:t>‹#›</a:t>
            </a:fld>
            <a:endParaRPr lang="en-US"/>
          </a:p>
        </p:txBody>
      </p:sp>
    </p:spTree>
    <p:extLst>
      <p:ext uri="{BB962C8B-B14F-4D97-AF65-F5344CB8AC3E}">
        <p14:creationId xmlns:p14="http://schemas.microsoft.com/office/powerpoint/2010/main" val="35752383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4" name="Rectangle 6"/>
          <p:cNvSpPr>
            <a:spLocks noGrp="1" noChangeArrowheads="1"/>
          </p:cNvSpPr>
          <p:nvPr>
            <p:ph type="sldNum" sz="quarter" idx="12"/>
          </p:nvPr>
        </p:nvSpPr>
        <p:spPr>
          <a:ln/>
        </p:spPr>
        <p:txBody>
          <a:bodyPr/>
          <a:lstStyle>
            <a:lvl1pPr>
              <a:defRPr/>
            </a:lvl1pPr>
          </a:lstStyle>
          <a:p>
            <a:pPr>
              <a:defRPr/>
            </a:pPr>
            <a:fld id="{D8CF09AC-09E3-4DD3-ADF2-200EA9581699}" type="slidenum">
              <a:rPr lang="en-US"/>
              <a:pPr>
                <a:defRPr/>
              </a:pPr>
              <a:t>‹#›</a:t>
            </a:fld>
            <a:endParaRPr lang="en-US"/>
          </a:p>
        </p:txBody>
      </p:sp>
    </p:spTree>
    <p:extLst>
      <p:ext uri="{BB962C8B-B14F-4D97-AF65-F5344CB8AC3E}">
        <p14:creationId xmlns:p14="http://schemas.microsoft.com/office/powerpoint/2010/main" val="51452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6F14C5-F371-480E-88F6-7509CA8D290C}" type="slidenum">
              <a:rPr lang="en-US"/>
              <a:pPr>
                <a:defRPr/>
              </a:pPr>
              <a:t>‹#›</a:t>
            </a:fld>
            <a:endParaRPr lang="en-US"/>
          </a:p>
        </p:txBody>
      </p:sp>
    </p:spTree>
    <p:extLst>
      <p:ext uri="{BB962C8B-B14F-4D97-AF65-F5344CB8AC3E}">
        <p14:creationId xmlns:p14="http://schemas.microsoft.com/office/powerpoint/2010/main" val="11169309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7" name="Rectangle 6"/>
          <p:cNvSpPr>
            <a:spLocks noGrp="1" noChangeArrowheads="1"/>
          </p:cNvSpPr>
          <p:nvPr>
            <p:ph type="sldNum" sz="quarter" idx="12"/>
          </p:nvPr>
        </p:nvSpPr>
        <p:spPr>
          <a:ln/>
        </p:spPr>
        <p:txBody>
          <a:bodyPr/>
          <a:lstStyle>
            <a:lvl1pPr>
              <a:defRPr/>
            </a:lvl1pPr>
          </a:lstStyle>
          <a:p>
            <a:pPr>
              <a:defRPr/>
            </a:pPr>
            <a:fld id="{EC1FA7F0-4F95-4F96-9A98-A4287316D194}" type="slidenum">
              <a:rPr lang="en-US"/>
              <a:pPr>
                <a:defRPr/>
              </a:pPr>
              <a:t>‹#›</a:t>
            </a:fld>
            <a:endParaRPr lang="en-US"/>
          </a:p>
        </p:txBody>
      </p:sp>
    </p:spTree>
    <p:extLst>
      <p:ext uri="{BB962C8B-B14F-4D97-AF65-F5344CB8AC3E}">
        <p14:creationId xmlns:p14="http://schemas.microsoft.com/office/powerpoint/2010/main" val="8953069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7" name="Rectangle 6"/>
          <p:cNvSpPr>
            <a:spLocks noGrp="1" noChangeArrowheads="1"/>
          </p:cNvSpPr>
          <p:nvPr>
            <p:ph type="sldNum" sz="quarter" idx="12"/>
          </p:nvPr>
        </p:nvSpPr>
        <p:spPr>
          <a:ln/>
        </p:spPr>
        <p:txBody>
          <a:bodyPr/>
          <a:lstStyle>
            <a:lvl1pPr>
              <a:defRPr/>
            </a:lvl1pPr>
          </a:lstStyle>
          <a:p>
            <a:pPr>
              <a:defRPr/>
            </a:pPr>
            <a:fld id="{2D1CA419-7AD5-4682-818A-A94A73E351E7}" type="slidenum">
              <a:rPr lang="en-US"/>
              <a:pPr>
                <a:defRPr/>
              </a:pPr>
              <a:t>‹#›</a:t>
            </a:fld>
            <a:endParaRPr lang="en-US"/>
          </a:p>
        </p:txBody>
      </p:sp>
    </p:spTree>
    <p:extLst>
      <p:ext uri="{BB962C8B-B14F-4D97-AF65-F5344CB8AC3E}">
        <p14:creationId xmlns:p14="http://schemas.microsoft.com/office/powerpoint/2010/main" val="8429098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8CD7393A-4EF8-4F39-9877-1B141846E83F}" type="slidenum">
              <a:rPr lang="en-US"/>
              <a:pPr>
                <a:defRPr/>
              </a:pPr>
              <a:t>‹#›</a:t>
            </a:fld>
            <a:endParaRPr lang="en-US"/>
          </a:p>
        </p:txBody>
      </p:sp>
    </p:spTree>
    <p:extLst>
      <p:ext uri="{BB962C8B-B14F-4D97-AF65-F5344CB8AC3E}">
        <p14:creationId xmlns:p14="http://schemas.microsoft.com/office/powerpoint/2010/main" val="34558902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0D96CA0E-3F40-42FD-AA4B-8B4E8AD5B09E}" type="slidenum">
              <a:rPr lang="en-US"/>
              <a:pPr>
                <a:defRPr/>
              </a:pPr>
              <a:t>‹#›</a:t>
            </a:fld>
            <a:endParaRPr lang="en-US"/>
          </a:p>
        </p:txBody>
      </p:sp>
    </p:spTree>
    <p:extLst>
      <p:ext uri="{BB962C8B-B14F-4D97-AF65-F5344CB8AC3E}">
        <p14:creationId xmlns:p14="http://schemas.microsoft.com/office/powerpoint/2010/main" val="641818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A90FBBC1-4762-436B-9696-A6F65393F421}" type="slidenum">
              <a:rPr lang="en-US"/>
              <a:pPr>
                <a:defRPr/>
              </a:pPr>
              <a:t>‹#›</a:t>
            </a:fld>
            <a:endParaRPr lang="en-US"/>
          </a:p>
        </p:txBody>
      </p:sp>
    </p:spTree>
    <p:extLst>
      <p:ext uri="{BB962C8B-B14F-4D97-AF65-F5344CB8AC3E}">
        <p14:creationId xmlns:p14="http://schemas.microsoft.com/office/powerpoint/2010/main" val="37416172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DB4BFAE9-D77B-484A-9131-50E326961567}" type="slidenum">
              <a:rPr lang="en-US"/>
              <a:pPr>
                <a:defRPr/>
              </a:pPr>
              <a:t>‹#›</a:t>
            </a:fld>
            <a:endParaRPr lang="en-US"/>
          </a:p>
        </p:txBody>
      </p:sp>
    </p:spTree>
    <p:extLst>
      <p:ext uri="{BB962C8B-B14F-4D97-AF65-F5344CB8AC3E}">
        <p14:creationId xmlns:p14="http://schemas.microsoft.com/office/powerpoint/2010/main" val="33845216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F8C8D30F-0D2E-4145-84E7-963E0835C689}" type="slidenum">
              <a:rPr lang="en-US"/>
              <a:pPr>
                <a:defRPr/>
              </a:pPr>
              <a:t>‹#›</a:t>
            </a:fld>
            <a:endParaRPr lang="en-US"/>
          </a:p>
        </p:txBody>
      </p:sp>
    </p:spTree>
    <p:extLst>
      <p:ext uri="{BB962C8B-B14F-4D97-AF65-F5344CB8AC3E}">
        <p14:creationId xmlns:p14="http://schemas.microsoft.com/office/powerpoint/2010/main" val="31309157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7" name="Rectangle 6"/>
          <p:cNvSpPr>
            <a:spLocks noGrp="1" noChangeArrowheads="1"/>
          </p:cNvSpPr>
          <p:nvPr>
            <p:ph type="sldNum" sz="quarter" idx="12"/>
          </p:nvPr>
        </p:nvSpPr>
        <p:spPr>
          <a:ln/>
        </p:spPr>
        <p:txBody>
          <a:bodyPr/>
          <a:lstStyle>
            <a:lvl1pPr>
              <a:defRPr/>
            </a:lvl1pPr>
          </a:lstStyle>
          <a:p>
            <a:pPr>
              <a:defRPr/>
            </a:pPr>
            <a:fld id="{648F85B2-24CC-4138-A16D-4F22A8169318}" type="slidenum">
              <a:rPr lang="en-US"/>
              <a:pPr>
                <a:defRPr/>
              </a:pPr>
              <a:t>‹#›</a:t>
            </a:fld>
            <a:endParaRPr lang="en-US"/>
          </a:p>
        </p:txBody>
      </p:sp>
    </p:spTree>
    <p:extLst>
      <p:ext uri="{BB962C8B-B14F-4D97-AF65-F5344CB8AC3E}">
        <p14:creationId xmlns:p14="http://schemas.microsoft.com/office/powerpoint/2010/main" val="8173287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9" name="Rectangle 6"/>
          <p:cNvSpPr>
            <a:spLocks noGrp="1" noChangeArrowheads="1"/>
          </p:cNvSpPr>
          <p:nvPr>
            <p:ph type="sldNum" sz="quarter" idx="12"/>
          </p:nvPr>
        </p:nvSpPr>
        <p:spPr>
          <a:ln/>
        </p:spPr>
        <p:txBody>
          <a:bodyPr/>
          <a:lstStyle>
            <a:lvl1pPr>
              <a:defRPr/>
            </a:lvl1pPr>
          </a:lstStyle>
          <a:p>
            <a:pPr>
              <a:defRPr/>
            </a:pPr>
            <a:fld id="{CE13C7EB-359B-44AB-A0AA-B0FA94602892}" type="slidenum">
              <a:rPr lang="en-US"/>
              <a:pPr>
                <a:defRPr/>
              </a:pPr>
              <a:t>‹#›</a:t>
            </a:fld>
            <a:endParaRPr lang="en-US"/>
          </a:p>
        </p:txBody>
      </p:sp>
    </p:spTree>
    <p:extLst>
      <p:ext uri="{BB962C8B-B14F-4D97-AF65-F5344CB8AC3E}">
        <p14:creationId xmlns:p14="http://schemas.microsoft.com/office/powerpoint/2010/main" val="32356176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5" name="Rectangle 6"/>
          <p:cNvSpPr>
            <a:spLocks noGrp="1" noChangeArrowheads="1"/>
          </p:cNvSpPr>
          <p:nvPr>
            <p:ph type="sldNum" sz="quarter" idx="12"/>
          </p:nvPr>
        </p:nvSpPr>
        <p:spPr>
          <a:ln/>
        </p:spPr>
        <p:txBody>
          <a:bodyPr/>
          <a:lstStyle>
            <a:lvl1pPr>
              <a:defRPr/>
            </a:lvl1pPr>
          </a:lstStyle>
          <a:p>
            <a:pPr>
              <a:defRPr/>
            </a:pPr>
            <a:fld id="{C7D3479D-A7AD-4757-BE68-1F9291F6FE33}" type="slidenum">
              <a:rPr lang="en-US"/>
              <a:pPr>
                <a:defRPr/>
              </a:pPr>
              <a:t>‹#›</a:t>
            </a:fld>
            <a:endParaRPr lang="en-US"/>
          </a:p>
        </p:txBody>
      </p:sp>
    </p:spTree>
    <p:extLst>
      <p:ext uri="{BB962C8B-B14F-4D97-AF65-F5344CB8AC3E}">
        <p14:creationId xmlns:p14="http://schemas.microsoft.com/office/powerpoint/2010/main" val="988425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8AE05D-E11E-492C-AA2F-5F5821C224A7}" type="slidenum">
              <a:rPr lang="en-US"/>
              <a:pPr>
                <a:defRPr/>
              </a:pPr>
              <a:t>‹#›</a:t>
            </a:fld>
            <a:endParaRPr lang="en-US"/>
          </a:p>
        </p:txBody>
      </p:sp>
    </p:spTree>
    <p:extLst>
      <p:ext uri="{BB962C8B-B14F-4D97-AF65-F5344CB8AC3E}">
        <p14:creationId xmlns:p14="http://schemas.microsoft.com/office/powerpoint/2010/main" val="17612251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4" name="Rectangle 6"/>
          <p:cNvSpPr>
            <a:spLocks noGrp="1" noChangeArrowheads="1"/>
          </p:cNvSpPr>
          <p:nvPr>
            <p:ph type="sldNum" sz="quarter" idx="12"/>
          </p:nvPr>
        </p:nvSpPr>
        <p:spPr>
          <a:ln/>
        </p:spPr>
        <p:txBody>
          <a:bodyPr/>
          <a:lstStyle>
            <a:lvl1pPr>
              <a:defRPr/>
            </a:lvl1pPr>
          </a:lstStyle>
          <a:p>
            <a:pPr>
              <a:defRPr/>
            </a:pPr>
            <a:fld id="{47D9EB3B-B846-4595-9CEE-54FDA8B34CC4}" type="slidenum">
              <a:rPr lang="en-US"/>
              <a:pPr>
                <a:defRPr/>
              </a:pPr>
              <a:t>‹#›</a:t>
            </a:fld>
            <a:endParaRPr lang="en-US"/>
          </a:p>
        </p:txBody>
      </p:sp>
    </p:spTree>
    <p:extLst>
      <p:ext uri="{BB962C8B-B14F-4D97-AF65-F5344CB8AC3E}">
        <p14:creationId xmlns:p14="http://schemas.microsoft.com/office/powerpoint/2010/main" val="34623269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7" name="Rectangle 6"/>
          <p:cNvSpPr>
            <a:spLocks noGrp="1" noChangeArrowheads="1"/>
          </p:cNvSpPr>
          <p:nvPr>
            <p:ph type="sldNum" sz="quarter" idx="12"/>
          </p:nvPr>
        </p:nvSpPr>
        <p:spPr>
          <a:ln/>
        </p:spPr>
        <p:txBody>
          <a:bodyPr/>
          <a:lstStyle>
            <a:lvl1pPr>
              <a:defRPr/>
            </a:lvl1pPr>
          </a:lstStyle>
          <a:p>
            <a:pPr>
              <a:defRPr/>
            </a:pPr>
            <a:fld id="{71D1281E-EA5C-40AC-BC87-EBAB133DA3B7}" type="slidenum">
              <a:rPr lang="en-US"/>
              <a:pPr>
                <a:defRPr/>
              </a:pPr>
              <a:t>‹#›</a:t>
            </a:fld>
            <a:endParaRPr lang="en-US"/>
          </a:p>
        </p:txBody>
      </p:sp>
    </p:spTree>
    <p:extLst>
      <p:ext uri="{BB962C8B-B14F-4D97-AF65-F5344CB8AC3E}">
        <p14:creationId xmlns:p14="http://schemas.microsoft.com/office/powerpoint/2010/main" val="20721781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7" name="Rectangle 6"/>
          <p:cNvSpPr>
            <a:spLocks noGrp="1" noChangeArrowheads="1"/>
          </p:cNvSpPr>
          <p:nvPr>
            <p:ph type="sldNum" sz="quarter" idx="12"/>
          </p:nvPr>
        </p:nvSpPr>
        <p:spPr>
          <a:ln/>
        </p:spPr>
        <p:txBody>
          <a:bodyPr/>
          <a:lstStyle>
            <a:lvl1pPr>
              <a:defRPr/>
            </a:lvl1pPr>
          </a:lstStyle>
          <a:p>
            <a:pPr>
              <a:defRPr/>
            </a:pPr>
            <a:fld id="{F31CBBBD-50B7-4EA7-896F-2A2CBF6D365E}" type="slidenum">
              <a:rPr lang="en-US"/>
              <a:pPr>
                <a:defRPr/>
              </a:pPr>
              <a:t>‹#›</a:t>
            </a:fld>
            <a:endParaRPr lang="en-US"/>
          </a:p>
        </p:txBody>
      </p:sp>
    </p:spTree>
    <p:extLst>
      <p:ext uri="{BB962C8B-B14F-4D97-AF65-F5344CB8AC3E}">
        <p14:creationId xmlns:p14="http://schemas.microsoft.com/office/powerpoint/2010/main" val="18781131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B7643E43-5D71-46BB-8152-B64D089AED70}" type="slidenum">
              <a:rPr lang="en-US"/>
              <a:pPr>
                <a:defRPr/>
              </a:pPr>
              <a:t>‹#›</a:t>
            </a:fld>
            <a:endParaRPr lang="en-US"/>
          </a:p>
        </p:txBody>
      </p:sp>
    </p:spTree>
    <p:extLst>
      <p:ext uri="{BB962C8B-B14F-4D97-AF65-F5344CB8AC3E}">
        <p14:creationId xmlns:p14="http://schemas.microsoft.com/office/powerpoint/2010/main" val="36503621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Maas - Creating European Citizens</a:t>
            </a:r>
          </a:p>
        </p:txBody>
      </p:sp>
      <p:sp>
        <p:nvSpPr>
          <p:cNvPr id="6" name="Rectangle 6"/>
          <p:cNvSpPr>
            <a:spLocks noGrp="1" noChangeArrowheads="1"/>
          </p:cNvSpPr>
          <p:nvPr>
            <p:ph type="sldNum" sz="quarter" idx="12"/>
          </p:nvPr>
        </p:nvSpPr>
        <p:spPr>
          <a:ln/>
        </p:spPr>
        <p:txBody>
          <a:bodyPr/>
          <a:lstStyle>
            <a:lvl1pPr>
              <a:defRPr/>
            </a:lvl1pPr>
          </a:lstStyle>
          <a:p>
            <a:pPr>
              <a:defRPr/>
            </a:pPr>
            <a:fld id="{96E80341-676E-44A3-866E-2829FE96EE7D}" type="slidenum">
              <a:rPr lang="en-US"/>
              <a:pPr>
                <a:defRPr/>
              </a:pPr>
              <a:t>‹#›</a:t>
            </a:fld>
            <a:endParaRPr lang="en-US"/>
          </a:p>
        </p:txBody>
      </p:sp>
    </p:spTree>
    <p:extLst>
      <p:ext uri="{BB962C8B-B14F-4D97-AF65-F5344CB8AC3E}">
        <p14:creationId xmlns:p14="http://schemas.microsoft.com/office/powerpoint/2010/main" val="315107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04844F8-861E-49CE-971B-B889D62C15ED}" type="slidenum">
              <a:rPr lang="en-US"/>
              <a:pPr>
                <a:defRPr/>
              </a:pPr>
              <a:t>‹#›</a:t>
            </a:fld>
            <a:endParaRPr lang="en-US"/>
          </a:p>
        </p:txBody>
      </p:sp>
    </p:spTree>
    <p:extLst>
      <p:ext uri="{BB962C8B-B14F-4D97-AF65-F5344CB8AC3E}">
        <p14:creationId xmlns:p14="http://schemas.microsoft.com/office/powerpoint/2010/main" val="3590773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D630017-FAEE-473D-A079-5028176CB17F}" type="slidenum">
              <a:rPr lang="en-US"/>
              <a:pPr>
                <a:defRPr/>
              </a:pPr>
              <a:t>‹#›</a:t>
            </a:fld>
            <a:endParaRPr lang="en-US"/>
          </a:p>
        </p:txBody>
      </p:sp>
    </p:spTree>
    <p:extLst>
      <p:ext uri="{BB962C8B-B14F-4D97-AF65-F5344CB8AC3E}">
        <p14:creationId xmlns:p14="http://schemas.microsoft.com/office/powerpoint/2010/main" val="1113209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D370AF0-8D2A-42D3-B8E1-D56B60E6B2C1}" type="slidenum">
              <a:rPr lang="en-US"/>
              <a:pPr>
                <a:defRPr/>
              </a:pPr>
              <a:t>‹#›</a:t>
            </a:fld>
            <a:endParaRPr lang="en-US"/>
          </a:p>
        </p:txBody>
      </p:sp>
    </p:spTree>
    <p:extLst>
      <p:ext uri="{BB962C8B-B14F-4D97-AF65-F5344CB8AC3E}">
        <p14:creationId xmlns:p14="http://schemas.microsoft.com/office/powerpoint/2010/main" val="237629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A2F468-8A18-472A-96FD-E4CCB5023093}" type="slidenum">
              <a:rPr lang="en-US"/>
              <a:pPr>
                <a:defRPr/>
              </a:pPr>
              <a:t>‹#›</a:t>
            </a:fld>
            <a:endParaRPr lang="en-US"/>
          </a:p>
        </p:txBody>
      </p:sp>
    </p:spTree>
    <p:extLst>
      <p:ext uri="{BB962C8B-B14F-4D97-AF65-F5344CB8AC3E}">
        <p14:creationId xmlns:p14="http://schemas.microsoft.com/office/powerpoint/2010/main" val="323962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177E08-3300-4989-A34F-42243397E561}" type="slidenum">
              <a:rPr lang="en-US"/>
              <a:pPr>
                <a:defRPr/>
              </a:pPr>
              <a:t>‹#›</a:t>
            </a:fld>
            <a:endParaRPr lang="en-US"/>
          </a:p>
        </p:txBody>
      </p:sp>
    </p:spTree>
    <p:extLst>
      <p:ext uri="{BB962C8B-B14F-4D97-AF65-F5344CB8AC3E}">
        <p14:creationId xmlns:p14="http://schemas.microsoft.com/office/powerpoint/2010/main" val="72791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A985C98-3098-4B99-8940-7A90AF1D6B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320" r:id="rId1"/>
    <p:sldLayoutId id="2147485321" r:id="rId2"/>
    <p:sldLayoutId id="2147485322" r:id="rId3"/>
    <p:sldLayoutId id="2147485323" r:id="rId4"/>
    <p:sldLayoutId id="2147485324" r:id="rId5"/>
    <p:sldLayoutId id="2147485325" r:id="rId6"/>
    <p:sldLayoutId id="2147485326" r:id="rId7"/>
    <p:sldLayoutId id="2147485327" r:id="rId8"/>
    <p:sldLayoutId id="2147485328" r:id="rId9"/>
    <p:sldLayoutId id="2147485329" r:id="rId10"/>
    <p:sldLayoutId id="21474853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914400" y="304800"/>
            <a:ext cx="784860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2051" name="AutoShape 10">
            <a:hlinkClick r:id="" action="ppaction://hlinkshowjump?jump=previousslide" highlightClick="1"/>
          </p:cNvPr>
          <p:cNvSpPr>
            <a:spLocks noChangeArrowheads="1"/>
          </p:cNvSpPr>
          <p:nvPr userDrawn="1"/>
        </p:nvSpPr>
        <p:spPr bwMode="auto">
          <a:xfrm rot="-5400000">
            <a:off x="8228807" y="1435893"/>
            <a:ext cx="152400" cy="176213"/>
          </a:xfrm>
          <a:prstGeom prst="triangle">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z="1400">
              <a:solidFill>
                <a:srgbClr val="000000"/>
              </a:solidFill>
              <a:latin typeface="Arial" charset="0"/>
            </a:endParaRPr>
          </a:p>
        </p:txBody>
      </p:sp>
      <p:sp>
        <p:nvSpPr>
          <p:cNvPr id="2052" name="AutoShape 11">
            <a:hlinkClick r:id="" action="ppaction://hlinkshowjump?jump=nextslide" highlightClick="1"/>
          </p:cNvPr>
          <p:cNvSpPr>
            <a:spLocks noChangeArrowheads="1"/>
          </p:cNvSpPr>
          <p:nvPr userDrawn="1"/>
        </p:nvSpPr>
        <p:spPr bwMode="auto">
          <a:xfrm rot="5400000" flipH="1">
            <a:off x="8549482" y="1437481"/>
            <a:ext cx="152400" cy="173037"/>
          </a:xfrm>
          <a:prstGeom prst="triangle">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z="1400">
              <a:solidFill>
                <a:srgbClr val="000000"/>
              </a:solidFill>
              <a:latin typeface="Arial" charset="0"/>
            </a:endParaRPr>
          </a:p>
        </p:txBody>
      </p:sp>
      <p:pic>
        <p:nvPicPr>
          <p:cNvPr id="2053" name="Picture 24" descr="C:\Maas\yorklogo2.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7588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96" r:id="rId1"/>
    <p:sldLayoutId id="2147485331" r:id="rId2"/>
    <p:sldLayoutId id="2147485332" r:id="rId3"/>
    <p:sldLayoutId id="2147485333" r:id="rId4"/>
    <p:sldLayoutId id="2147485334" r:id="rId5"/>
    <p:sldLayoutId id="2147485335" r:id="rId6"/>
    <p:sldLayoutId id="2147485336" r:id="rId7"/>
    <p:sldLayoutId id="2147485337" r:id="rId8"/>
    <p:sldLayoutId id="2147485338" r:id="rId9"/>
    <p:sldLayoutId id="2147485339" r:id="rId10"/>
    <p:sldLayoutId id="2147485340" r:id="rId11"/>
  </p:sldLayoutIdLst>
  <p:txStyles>
    <p:titleStyle>
      <a:lvl1pPr algn="l" rtl="0" eaLnBrk="0" fontAlgn="base" hangingPunct="0">
        <a:spcBef>
          <a:spcPct val="0"/>
        </a:spcBef>
        <a:spcAft>
          <a:spcPct val="0"/>
        </a:spcAft>
        <a:defRPr sz="3000">
          <a:solidFill>
            <a:schemeClr val="bg1"/>
          </a:solidFill>
          <a:latin typeface="+mj-lt"/>
          <a:ea typeface="+mj-ea"/>
          <a:cs typeface="+mj-cs"/>
        </a:defRPr>
      </a:lvl1pPr>
      <a:lvl2pPr algn="l" rtl="0" eaLnBrk="0" fontAlgn="base" hangingPunct="0">
        <a:spcBef>
          <a:spcPct val="0"/>
        </a:spcBef>
        <a:spcAft>
          <a:spcPct val="0"/>
        </a:spcAft>
        <a:defRPr sz="3000">
          <a:solidFill>
            <a:schemeClr val="bg1"/>
          </a:solidFill>
          <a:latin typeface="Arial" charset="0"/>
        </a:defRPr>
      </a:lvl2pPr>
      <a:lvl3pPr algn="l" rtl="0" eaLnBrk="0" fontAlgn="base" hangingPunct="0">
        <a:spcBef>
          <a:spcPct val="0"/>
        </a:spcBef>
        <a:spcAft>
          <a:spcPct val="0"/>
        </a:spcAft>
        <a:defRPr sz="3000">
          <a:solidFill>
            <a:schemeClr val="bg1"/>
          </a:solidFill>
          <a:latin typeface="Arial" charset="0"/>
        </a:defRPr>
      </a:lvl3pPr>
      <a:lvl4pPr algn="l" rtl="0" eaLnBrk="0" fontAlgn="base" hangingPunct="0">
        <a:spcBef>
          <a:spcPct val="0"/>
        </a:spcBef>
        <a:spcAft>
          <a:spcPct val="0"/>
        </a:spcAft>
        <a:defRPr sz="3000">
          <a:solidFill>
            <a:schemeClr val="bg1"/>
          </a:solidFill>
          <a:latin typeface="Arial" charset="0"/>
        </a:defRPr>
      </a:lvl4pPr>
      <a:lvl5pPr algn="l" rtl="0" eaLnBrk="0" fontAlgn="base" hangingPunct="0">
        <a:spcBef>
          <a:spcPct val="0"/>
        </a:spcBef>
        <a:spcAft>
          <a:spcPct val="0"/>
        </a:spcAft>
        <a:defRPr sz="3000">
          <a:solidFill>
            <a:schemeClr val="bg1"/>
          </a:solidFill>
          <a:latin typeface="Arial" charset="0"/>
        </a:defRPr>
      </a:lvl5pPr>
      <a:lvl6pPr marL="457200" algn="l" rtl="0" fontAlgn="base">
        <a:spcBef>
          <a:spcPct val="0"/>
        </a:spcBef>
        <a:spcAft>
          <a:spcPct val="0"/>
        </a:spcAft>
        <a:defRPr sz="3000">
          <a:solidFill>
            <a:schemeClr val="bg1"/>
          </a:solidFill>
          <a:latin typeface="Arial" charset="0"/>
        </a:defRPr>
      </a:lvl6pPr>
      <a:lvl7pPr marL="914400" algn="l" rtl="0" fontAlgn="base">
        <a:spcBef>
          <a:spcPct val="0"/>
        </a:spcBef>
        <a:spcAft>
          <a:spcPct val="0"/>
        </a:spcAft>
        <a:defRPr sz="3000">
          <a:solidFill>
            <a:schemeClr val="bg1"/>
          </a:solidFill>
          <a:latin typeface="Arial" charset="0"/>
        </a:defRPr>
      </a:lvl7pPr>
      <a:lvl8pPr marL="1371600" algn="l" rtl="0" fontAlgn="base">
        <a:spcBef>
          <a:spcPct val="0"/>
        </a:spcBef>
        <a:spcAft>
          <a:spcPct val="0"/>
        </a:spcAft>
        <a:defRPr sz="3000">
          <a:solidFill>
            <a:schemeClr val="bg1"/>
          </a:solidFill>
          <a:latin typeface="Arial" charset="0"/>
        </a:defRPr>
      </a:lvl8pPr>
      <a:lvl9pPr marL="1828800" algn="l"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defRPr sz="2000">
          <a:solidFill>
            <a:schemeClr val="tx1"/>
          </a:solidFill>
          <a:latin typeface="+mn-lt"/>
          <a:ea typeface="+mn-ea"/>
          <a:cs typeface="+mn-cs"/>
        </a:defRPr>
      </a:lvl1pPr>
      <a:lvl2pPr marL="457200" algn="l" rtl="0" eaLnBrk="0" fontAlgn="base" hangingPunct="0">
        <a:spcBef>
          <a:spcPct val="20000"/>
        </a:spcBef>
        <a:spcAft>
          <a:spcPct val="0"/>
        </a:spcAft>
        <a:buClr>
          <a:srgbClr val="EE171E"/>
        </a:buClr>
        <a:buChar char="–"/>
        <a:defRPr sz="2000">
          <a:solidFill>
            <a:schemeClr val="tx1"/>
          </a:solidFill>
          <a:latin typeface="+mn-lt"/>
        </a:defRPr>
      </a:lvl2pPr>
      <a:lvl3pPr marL="914400" algn="l" rtl="0" eaLnBrk="0" fontAlgn="base" hangingPunct="0">
        <a:spcBef>
          <a:spcPct val="20000"/>
        </a:spcBef>
        <a:spcAft>
          <a:spcPct val="0"/>
        </a:spcAft>
        <a:buClr>
          <a:srgbClr val="EE171E"/>
        </a:buClr>
        <a:buFont typeface="Times"/>
        <a:buChar char="•"/>
        <a:defRPr sz="1600">
          <a:solidFill>
            <a:schemeClr val="tx1"/>
          </a:solidFill>
          <a:latin typeface="+mn-lt"/>
        </a:defRPr>
      </a:lvl3pPr>
      <a:lvl4pPr marL="1371600" algn="l" rtl="0" eaLnBrk="0" fontAlgn="base" hangingPunct="0">
        <a:spcBef>
          <a:spcPct val="20000"/>
        </a:spcBef>
        <a:spcAft>
          <a:spcPct val="0"/>
        </a:spcAft>
        <a:buChar char="–"/>
        <a:defRPr sz="1600">
          <a:solidFill>
            <a:schemeClr val="tx1"/>
          </a:solidFill>
          <a:latin typeface="+mn-lt"/>
        </a:defRPr>
      </a:lvl4pPr>
      <a:lvl5pPr marL="1828800" algn="l" rtl="0" eaLnBrk="0" fontAlgn="base" hangingPunct="0">
        <a:spcBef>
          <a:spcPct val="20000"/>
        </a:spcBef>
        <a:spcAft>
          <a:spcPct val="0"/>
        </a:spcAft>
        <a:buChar char="»"/>
        <a:defRPr sz="1600">
          <a:solidFill>
            <a:schemeClr val="tx1"/>
          </a:solidFill>
          <a:latin typeface="+mn-lt"/>
        </a:defRPr>
      </a:lvl5pPr>
      <a:lvl6pPr marL="2286000" algn="l" rtl="0" fontAlgn="base">
        <a:spcBef>
          <a:spcPct val="20000"/>
        </a:spcBef>
        <a:spcAft>
          <a:spcPct val="0"/>
        </a:spcAft>
        <a:buChar char="»"/>
        <a:defRPr sz="1600">
          <a:solidFill>
            <a:schemeClr val="tx1"/>
          </a:solidFill>
          <a:latin typeface="+mn-lt"/>
        </a:defRPr>
      </a:lvl6pPr>
      <a:lvl7pPr marL="2743200" algn="l" rtl="0" fontAlgn="base">
        <a:spcBef>
          <a:spcPct val="20000"/>
        </a:spcBef>
        <a:spcAft>
          <a:spcPct val="0"/>
        </a:spcAft>
        <a:buChar char="»"/>
        <a:defRPr sz="1600">
          <a:solidFill>
            <a:schemeClr val="tx1"/>
          </a:solidFill>
          <a:latin typeface="+mn-lt"/>
        </a:defRPr>
      </a:lvl7pPr>
      <a:lvl8pPr marL="3200400" algn="l" rtl="0" fontAlgn="base">
        <a:spcBef>
          <a:spcPct val="20000"/>
        </a:spcBef>
        <a:spcAft>
          <a:spcPct val="0"/>
        </a:spcAft>
        <a:buChar char="»"/>
        <a:defRPr sz="1600">
          <a:solidFill>
            <a:schemeClr val="tx1"/>
          </a:solidFill>
          <a:latin typeface="+mn-lt"/>
        </a:defRPr>
      </a:lvl8pPr>
      <a:lvl9pPr marL="3657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r>
              <a:rPr lang="en-US"/>
              <a:t>Maas - Creating European Citizens</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0631D711-0083-495D-A42D-EAA8522446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341" r:id="rId1"/>
    <p:sldLayoutId id="2147485342" r:id="rId2"/>
    <p:sldLayoutId id="2147485343" r:id="rId3"/>
    <p:sldLayoutId id="2147485344" r:id="rId4"/>
    <p:sldLayoutId id="2147485345" r:id="rId5"/>
    <p:sldLayoutId id="2147485346" r:id="rId6"/>
    <p:sldLayoutId id="2147485347" r:id="rId7"/>
    <p:sldLayoutId id="2147485348" r:id="rId8"/>
    <p:sldLayoutId id="2147485349" r:id="rId9"/>
    <p:sldLayoutId id="2147485350" r:id="rId10"/>
    <p:sldLayoutId id="2147485351"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r>
              <a:rPr lang="en-US"/>
              <a:t>Maas - Creating European Citizens</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8A7D61E9-C7C6-4E71-B3ED-D46F6E5B1A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363" r:id="rId1"/>
    <p:sldLayoutId id="2147485364" r:id="rId2"/>
    <p:sldLayoutId id="2147485365" r:id="rId3"/>
    <p:sldLayoutId id="2147485366" r:id="rId4"/>
    <p:sldLayoutId id="2147485367" r:id="rId5"/>
    <p:sldLayoutId id="2147485368" r:id="rId6"/>
    <p:sldLayoutId id="2147485369" r:id="rId7"/>
    <p:sldLayoutId id="2147485370" r:id="rId8"/>
    <p:sldLayoutId id="2147485371" r:id="rId9"/>
    <p:sldLayoutId id="2147485372" r:id="rId10"/>
    <p:sldLayoutId id="2147485373"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6"/>
          <p:cNvSpPr txBox="1">
            <a:spLocks noChangeArrowheads="1"/>
          </p:cNvSpPr>
          <p:nvPr/>
        </p:nvSpPr>
        <p:spPr bwMode="auto">
          <a:xfrm>
            <a:off x="152400" y="990600"/>
            <a:ext cx="863997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defRPr sz="2000">
                <a:solidFill>
                  <a:schemeClr val="tx1"/>
                </a:solidFill>
                <a:latin typeface="Arial" charset="0"/>
              </a:defRPr>
            </a:lvl1pPr>
            <a:lvl2pPr marL="742950" indent="-285750" eaLnBrk="0" hangingPunct="0">
              <a:spcBef>
                <a:spcPct val="20000"/>
              </a:spcBef>
              <a:buClr>
                <a:srgbClr val="EE171E"/>
              </a:buClr>
              <a:buChar char="–"/>
              <a:defRPr sz="2000">
                <a:solidFill>
                  <a:schemeClr val="tx1"/>
                </a:solidFill>
                <a:latin typeface="Arial" charset="0"/>
              </a:defRPr>
            </a:lvl2pPr>
            <a:lvl3pPr marL="1143000" indent="-228600" eaLnBrk="0" hangingPunct="0">
              <a:spcBef>
                <a:spcPct val="20000"/>
              </a:spcBef>
              <a:buClr>
                <a:srgbClr val="EE171E"/>
              </a:buClr>
              <a:buFont typeface="Times"/>
              <a:buChar char="•"/>
              <a:defRPr sz="1600">
                <a:solidFill>
                  <a:schemeClr val="tx1"/>
                </a:solidFill>
                <a:latin typeface="Arial" charset="0"/>
              </a:defRPr>
            </a:lvl3pPr>
            <a:lvl4pPr marL="1600200" indent="-228600" eaLnBrk="0" hangingPunct="0">
              <a:spcBef>
                <a:spcPct val="20000"/>
              </a:spcBef>
              <a:buChar char="–"/>
              <a:defRPr sz="1600">
                <a:solidFill>
                  <a:schemeClr val="tx1"/>
                </a:solidFill>
                <a:latin typeface="Arial" charset="0"/>
              </a:defRPr>
            </a:lvl4pPr>
            <a:lvl5pPr marL="2057400" indent="-228600" eaLnBrk="0" hangingPunct="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lgn="ctr">
              <a:spcBef>
                <a:spcPct val="50000"/>
              </a:spcBef>
            </a:pPr>
            <a:endParaRPr lang="en-US" altLang="en-US" sz="1400" dirty="0">
              <a:solidFill>
                <a:srgbClr val="FFFFFF"/>
              </a:solidFill>
            </a:endParaRPr>
          </a:p>
          <a:p>
            <a:pPr algn="ctr">
              <a:spcBef>
                <a:spcPct val="50000"/>
              </a:spcBef>
            </a:pPr>
            <a:r>
              <a:rPr lang="en-CA" altLang="en-US" sz="4400" dirty="0">
                <a:solidFill>
                  <a:srgbClr val="FFFFFF"/>
                </a:solidFill>
                <a:latin typeface="Calibri" pitchFamily="34" charset="0"/>
              </a:rPr>
              <a:t>Welfare Conditionality in Canada</a:t>
            </a:r>
            <a:endParaRPr lang="en-CA" altLang="en-US" sz="2400" dirty="0">
              <a:solidFill>
                <a:srgbClr val="FFFFFF"/>
              </a:solidFill>
              <a:latin typeface="Calibri" pitchFamily="34" charset="0"/>
            </a:endParaRPr>
          </a:p>
          <a:p>
            <a:pPr algn="ctr" eaLnBrk="1" hangingPunct="1">
              <a:spcBef>
                <a:spcPct val="0"/>
              </a:spcBef>
            </a:pPr>
            <a:endParaRPr lang="en-CA" altLang="en-US" sz="2400" dirty="0">
              <a:solidFill>
                <a:srgbClr val="FFFFFF"/>
              </a:solidFill>
              <a:latin typeface="Calibri" pitchFamily="34" charset="0"/>
            </a:endParaRPr>
          </a:p>
          <a:p>
            <a:pPr algn="ctr" eaLnBrk="1" hangingPunct="1">
              <a:spcBef>
                <a:spcPct val="0"/>
              </a:spcBef>
            </a:pPr>
            <a:r>
              <a:rPr lang="en-CA" altLang="en-US" sz="2400" dirty="0">
                <a:solidFill>
                  <a:srgbClr val="FFFFFF"/>
                </a:solidFill>
                <a:latin typeface="Calibri" pitchFamily="34" charset="0"/>
              </a:rPr>
              <a:t>University of York, 30 Jan 2019</a:t>
            </a:r>
          </a:p>
          <a:p>
            <a:pPr algn="ctr">
              <a:spcBef>
                <a:spcPct val="0"/>
              </a:spcBef>
            </a:pPr>
            <a:endParaRPr lang="en-US" altLang="en-US" sz="2400" dirty="0">
              <a:solidFill>
                <a:srgbClr val="FFFFFF"/>
              </a:solidFill>
              <a:latin typeface="Calibri" pitchFamily="34" charset="0"/>
            </a:endParaRPr>
          </a:p>
          <a:p>
            <a:pPr algn="ctr">
              <a:spcBef>
                <a:spcPct val="0"/>
              </a:spcBef>
            </a:pPr>
            <a:r>
              <a:rPr lang="en-US" altLang="en-US" sz="2400" dirty="0">
                <a:solidFill>
                  <a:srgbClr val="FFFFFF"/>
                </a:solidFill>
                <a:latin typeface="Calibri" pitchFamily="34" charset="0"/>
              </a:rPr>
              <a:t>Willem Maas</a:t>
            </a:r>
          </a:p>
          <a:p>
            <a:pPr algn="ctr">
              <a:spcBef>
                <a:spcPct val="0"/>
              </a:spcBef>
            </a:pPr>
            <a:r>
              <a:rPr lang="en-US" altLang="en-US" sz="2400" dirty="0" err="1">
                <a:solidFill>
                  <a:srgbClr val="FFFFFF"/>
                </a:solidFill>
                <a:latin typeface="Calibri" pitchFamily="34" charset="0"/>
              </a:rPr>
              <a:t>Glendon</a:t>
            </a:r>
            <a:r>
              <a:rPr lang="en-US" altLang="en-US" sz="2400" dirty="0">
                <a:solidFill>
                  <a:srgbClr val="FFFFFF"/>
                </a:solidFill>
                <a:latin typeface="Calibri" pitchFamily="34" charset="0"/>
              </a:rPr>
              <a:t> College, York University</a:t>
            </a:r>
          </a:p>
          <a:p>
            <a:pPr algn="ctr">
              <a:spcBef>
                <a:spcPct val="0"/>
              </a:spcBef>
            </a:pPr>
            <a:r>
              <a:rPr lang="en-US" altLang="en-US" sz="2400" dirty="0">
                <a:solidFill>
                  <a:srgbClr val="FFFFFF"/>
                </a:solidFill>
                <a:latin typeface="Calibri" pitchFamily="34" charset="0"/>
              </a:rPr>
              <a:t>maas@yorku.ca</a:t>
            </a:r>
          </a:p>
        </p:txBody>
      </p:sp>
      <p:pic>
        <p:nvPicPr>
          <p:cNvPr id="5" name="Picture 4">
            <a:extLst>
              <a:ext uri="{FF2B5EF4-FFF2-40B4-BE49-F238E27FC236}">
                <a16:creationId xmlns:a16="http://schemas.microsoft.com/office/drawing/2014/main" id="{169E1295-C04C-44A0-BB41-B56EB17041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953000"/>
            <a:ext cx="3048000" cy="16654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Toronto</a:t>
            </a:r>
          </a:p>
          <a:p>
            <a:pPr eaLnBrk="1" hangingPunct="1">
              <a:spcBef>
                <a:spcPts val="1800"/>
              </a:spcBef>
              <a:buFontTx/>
              <a:buNone/>
            </a:pPr>
            <a:r>
              <a:rPr lang="en-US" altLang="en-US" sz="2400" b="1" dirty="0">
                <a:solidFill>
                  <a:srgbClr val="000000"/>
                </a:solidFill>
                <a:latin typeface="Calibri" pitchFamily="34" charset="0"/>
              </a:rPr>
              <a:t>Social Housing, Rent-Geared to Income (RGI)</a:t>
            </a:r>
            <a:r>
              <a:rPr lang="en-US" altLang="en-US" sz="2400" dirty="0">
                <a:solidFill>
                  <a:srgbClr val="000000"/>
                </a:solidFill>
                <a:latin typeface="Calibri" pitchFamily="34" charset="0"/>
              </a:rPr>
              <a:t>: if household owns residential property that can be lived in year-round, must sell property/share of property within 6 </a:t>
            </a:r>
            <a:r>
              <a:rPr lang="en-US" altLang="en-US" sz="2400" dirty="0" err="1">
                <a:solidFill>
                  <a:srgbClr val="000000"/>
                </a:solidFill>
                <a:latin typeface="Calibri" pitchFamily="34" charset="0"/>
              </a:rPr>
              <a:t>mo</a:t>
            </a:r>
            <a:r>
              <a:rPr lang="en-US" altLang="en-US" sz="2400" dirty="0">
                <a:solidFill>
                  <a:srgbClr val="000000"/>
                </a:solidFill>
                <a:latin typeface="Calibri" pitchFamily="34" charset="0"/>
              </a:rPr>
              <a:t> of moving into RGI unit. Same if residents of RGI unit inherit residential property that can be lived in year-round; reasonable grounds may justify extension beyond 6 mo.</a:t>
            </a:r>
          </a:p>
          <a:p>
            <a:pPr eaLnBrk="1" hangingPunct="1">
              <a:spcBef>
                <a:spcPts val="1800"/>
              </a:spcBef>
              <a:buFontTx/>
              <a:buNone/>
            </a:pPr>
            <a:r>
              <a:rPr lang="en-US" altLang="en-US" sz="2400" dirty="0">
                <a:solidFill>
                  <a:srgbClr val="000000"/>
                </a:solidFill>
                <a:latin typeface="Calibri" pitchFamily="34" charset="0"/>
              </a:rPr>
              <a:t>- If housing provider believes household may be eligible for income (from Ontario Works, support payment from divorce, Employment Insurance benefits, pension, support/maintenance from sponsor), housing provider must give household written notice to try to obtain this income. Toronto recommends 60 days for households to make request for income + receive/submit reply to + housing provider. Failure to perform these tasks puts eligibility for RGI program at risk. </a:t>
            </a:r>
          </a:p>
        </p:txBody>
      </p:sp>
    </p:spTree>
    <p:extLst>
      <p:ext uri="{BB962C8B-B14F-4D97-AF65-F5344CB8AC3E}">
        <p14:creationId xmlns:p14="http://schemas.microsoft.com/office/powerpoint/2010/main" val="2401295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601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Toronto</a:t>
            </a:r>
          </a:p>
          <a:p>
            <a:pPr eaLnBrk="1" hangingPunct="1">
              <a:spcBef>
                <a:spcPts val="1800"/>
              </a:spcBef>
              <a:buFontTx/>
              <a:buNone/>
            </a:pPr>
            <a:r>
              <a:rPr lang="en-US" altLang="en-US" sz="2400" b="1" dirty="0">
                <a:solidFill>
                  <a:srgbClr val="000000"/>
                </a:solidFill>
                <a:latin typeface="Calibri" pitchFamily="34" charset="0"/>
              </a:rPr>
              <a:t>Social Housing, Rent-Geared to Income (RGI)</a:t>
            </a:r>
            <a:r>
              <a:rPr lang="en-US" altLang="en-US" sz="2400" dirty="0">
                <a:solidFill>
                  <a:srgbClr val="000000"/>
                </a:solidFill>
                <a:latin typeface="Calibri" pitchFamily="34" charset="0"/>
              </a:rPr>
              <a:t>: Household ceases to be eligible if establishes lease/freehold interest in another housing unit.</a:t>
            </a:r>
          </a:p>
          <a:p>
            <a:pPr eaLnBrk="1" hangingPunct="1">
              <a:spcBef>
                <a:spcPts val="1800"/>
              </a:spcBef>
              <a:buFontTx/>
              <a:buNone/>
            </a:pPr>
            <a:r>
              <a:rPr lang="en-US" altLang="en-US" sz="2400" dirty="0">
                <a:solidFill>
                  <a:srgbClr val="000000"/>
                </a:solidFill>
                <a:latin typeface="Calibri" pitchFamily="34" charset="0"/>
              </a:rPr>
              <a:t>- Household will cease to be eligible for RGI if all members have been absent from unit for more than 90 consecutive days or more than 90 days in 12 </a:t>
            </a:r>
            <a:r>
              <a:rPr lang="en-US" altLang="en-US" sz="2400" dirty="0" err="1">
                <a:solidFill>
                  <a:srgbClr val="000000"/>
                </a:solidFill>
                <a:latin typeface="Calibri" pitchFamily="34" charset="0"/>
              </a:rPr>
              <a:t>mo</a:t>
            </a:r>
            <a:r>
              <a:rPr lang="en-US" altLang="en-US" sz="2400" dirty="0">
                <a:solidFill>
                  <a:srgbClr val="000000"/>
                </a:solidFill>
                <a:latin typeface="Calibri" pitchFamily="34" charset="0"/>
              </a:rPr>
              <a:t> period. Absences of 7 consecutive days or less not counted. Temporary absences resulting from medical condition of a member of household not counted. Housing providers decide what is valid medical reason for absence + what documentation needed.</a:t>
            </a:r>
          </a:p>
          <a:p>
            <a:pPr eaLnBrk="1" hangingPunct="1">
              <a:spcBef>
                <a:spcPts val="1800"/>
              </a:spcBef>
              <a:buFontTx/>
              <a:buNone/>
            </a:pPr>
            <a:r>
              <a:rPr lang="en-US" altLang="en-US" sz="2400" dirty="0">
                <a:solidFill>
                  <a:srgbClr val="000000"/>
                </a:solidFill>
                <a:latin typeface="Calibri" pitchFamily="34" charset="0"/>
              </a:rPr>
              <a:t>- Household may cease to be eligible for RGI (and thus will be charged market rent) if household: does not meet eligibility requirements; refuses three offers while on centralized waiting list; fails to provide necessary information + documents within timeframe; has paid market rent for one year.</a:t>
            </a:r>
          </a:p>
        </p:txBody>
      </p:sp>
    </p:spTree>
    <p:extLst>
      <p:ext uri="{BB962C8B-B14F-4D97-AF65-F5344CB8AC3E}">
        <p14:creationId xmlns:p14="http://schemas.microsoft.com/office/powerpoint/2010/main" val="3920742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Toronto</a:t>
            </a:r>
          </a:p>
          <a:p>
            <a:pPr eaLnBrk="1" hangingPunct="1">
              <a:spcBef>
                <a:spcPts val="1800"/>
              </a:spcBef>
              <a:buFontTx/>
              <a:buNone/>
            </a:pPr>
            <a:r>
              <a:rPr lang="en-US" altLang="en-US" sz="2400" b="1" dirty="0">
                <a:solidFill>
                  <a:srgbClr val="000000"/>
                </a:solidFill>
                <a:latin typeface="Calibri" pitchFamily="34" charset="0"/>
              </a:rPr>
              <a:t>Social Housing, Rent-Geared to Income (RGI)</a:t>
            </a:r>
            <a:r>
              <a:rPr lang="en-US" altLang="en-US" sz="2400" dirty="0">
                <a:solidFill>
                  <a:srgbClr val="000000"/>
                </a:solidFill>
                <a:latin typeface="Calibri" pitchFamily="34" charset="0"/>
              </a:rPr>
              <a:t>: </a:t>
            </a:r>
          </a:p>
          <a:p>
            <a:pPr eaLnBrk="1" hangingPunct="1">
              <a:spcBef>
                <a:spcPts val="1800"/>
              </a:spcBef>
              <a:buFontTx/>
              <a:buNone/>
            </a:pPr>
            <a:r>
              <a:rPr lang="en-US" altLang="en-US" sz="2400" dirty="0">
                <a:solidFill>
                  <a:srgbClr val="000000"/>
                </a:solidFill>
                <a:latin typeface="Calibri" pitchFamily="34" charset="0"/>
              </a:rPr>
              <a:t>- Eligibility can be risked if household fails to report changes in household composition, fails to report that students no longer attending post-secondary courses, or if household sublets all or part of subsidized unit.</a:t>
            </a:r>
          </a:p>
        </p:txBody>
      </p:sp>
    </p:spTree>
    <p:extLst>
      <p:ext uri="{BB962C8B-B14F-4D97-AF65-F5344CB8AC3E}">
        <p14:creationId xmlns:p14="http://schemas.microsoft.com/office/powerpoint/2010/main" val="228227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6032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Boundaries of Political Community</a:t>
            </a:r>
          </a:p>
          <a:p>
            <a:pPr eaLnBrk="1" hangingPunct="1">
              <a:spcBef>
                <a:spcPts val="1800"/>
              </a:spcBef>
              <a:buFontTx/>
              <a:buNone/>
            </a:pPr>
            <a:r>
              <a:rPr lang="en-US" altLang="en-US" sz="2800" dirty="0">
                <a:solidFill>
                  <a:srgbClr val="000000"/>
                </a:solidFill>
                <a:latin typeface="Calibri" pitchFamily="34" charset="0"/>
              </a:rPr>
              <a:t>Case studies of the free movement of students and workers show that all governments must balance the desire for equal citizenship with demands for ‘own polity first’. Migration between US states or Canadian provinces raises worries about social dumping analogous to those raised by </a:t>
            </a:r>
            <a:r>
              <a:rPr lang="en-US" altLang="en-US" sz="2800" dirty="0" err="1">
                <a:solidFill>
                  <a:srgbClr val="000000"/>
                </a:solidFill>
                <a:latin typeface="Calibri" pitchFamily="34" charset="0"/>
              </a:rPr>
              <a:t>Euroskeptics</a:t>
            </a:r>
            <a:r>
              <a:rPr lang="en-US" altLang="en-US" sz="2800" dirty="0">
                <a:solidFill>
                  <a:srgbClr val="000000"/>
                </a:solidFill>
                <a:latin typeface="Calibri" pitchFamily="34" charset="0"/>
              </a:rPr>
              <a:t> concerned about EU free movement. Yet despite significant internal variation, overarching welfare programs assuage these worries about the ability of governments to control the boundaries of political community, and should be considered for Europe</a:t>
            </a:r>
            <a:r>
              <a:rPr lang="en-CA" altLang="en-US" sz="2800" dirty="0">
                <a:solidFill>
                  <a:srgbClr val="000000"/>
                </a:solidFill>
                <a:latin typeface="Calibri" pitchFamily="34" charset="0"/>
              </a:rPr>
              <a:t>.</a:t>
            </a:r>
          </a:p>
          <a:p>
            <a:pPr eaLnBrk="1" hangingPunct="1">
              <a:spcBef>
                <a:spcPts val="1800"/>
              </a:spcBef>
              <a:buFontTx/>
              <a:buNone/>
            </a:pPr>
            <a:r>
              <a:rPr lang="en-CA" altLang="en-US" sz="2400" b="1" dirty="0">
                <a:solidFill>
                  <a:srgbClr val="000000"/>
                </a:solidFill>
                <a:latin typeface="Calibri" pitchFamily="34" charset="0"/>
              </a:rPr>
              <a:t>Willem Maas “</a:t>
            </a:r>
            <a:r>
              <a:rPr lang="en-US" altLang="en-US" sz="2400" b="1" dirty="0">
                <a:solidFill>
                  <a:srgbClr val="000000"/>
                </a:solidFill>
                <a:latin typeface="Calibri" pitchFamily="34" charset="0"/>
              </a:rPr>
              <a:t>Boundaries of Political Community in Europe, the US, and Canada</a:t>
            </a:r>
            <a:r>
              <a:rPr lang="en-CA" altLang="en-US" sz="2400" b="1" dirty="0">
                <a:solidFill>
                  <a:srgbClr val="000000"/>
                </a:solidFill>
                <a:latin typeface="Calibri" pitchFamily="34" charset="0"/>
              </a:rPr>
              <a:t>,” </a:t>
            </a:r>
            <a:r>
              <a:rPr lang="en-CA" altLang="en-US" sz="2400" b="1" i="1" dirty="0">
                <a:solidFill>
                  <a:srgbClr val="000000"/>
                </a:solidFill>
                <a:latin typeface="Calibri" pitchFamily="34" charset="0"/>
              </a:rPr>
              <a:t>Journal of European Integration </a:t>
            </a:r>
            <a:r>
              <a:rPr lang="en-CA" altLang="en-US" sz="2400" b="1" dirty="0">
                <a:solidFill>
                  <a:srgbClr val="000000"/>
                </a:solidFill>
                <a:latin typeface="Calibri" pitchFamily="34" charset="0"/>
              </a:rPr>
              <a:t>39:5 (2017).</a:t>
            </a:r>
          </a:p>
        </p:txBody>
      </p:sp>
    </p:spTree>
    <p:extLst>
      <p:ext uri="{BB962C8B-B14F-4D97-AF65-F5344CB8AC3E}">
        <p14:creationId xmlns:p14="http://schemas.microsoft.com/office/powerpoint/2010/main" val="3209782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152400" y="0"/>
            <a:ext cx="8991600" cy="681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300" b="1" dirty="0">
                <a:solidFill>
                  <a:srgbClr val="000000"/>
                </a:solidFill>
                <a:latin typeface="Calibri" pitchFamily="34" charset="0"/>
              </a:rPr>
              <a:t>Canada, Charter of Rights and Freedoms (1982):</a:t>
            </a:r>
          </a:p>
          <a:p>
            <a:pPr>
              <a:spcBef>
                <a:spcPct val="0"/>
              </a:spcBef>
              <a:buFontTx/>
              <a:buNone/>
            </a:pPr>
            <a:endParaRPr lang="en-US" altLang="en-US" sz="2300" b="1" dirty="0">
              <a:solidFill>
                <a:srgbClr val="000000"/>
              </a:solidFill>
              <a:latin typeface="Calibri" pitchFamily="34" charset="0"/>
            </a:endParaRPr>
          </a:p>
          <a:p>
            <a:pPr>
              <a:spcBef>
                <a:spcPct val="0"/>
              </a:spcBef>
              <a:buFontTx/>
              <a:buNone/>
            </a:pPr>
            <a:r>
              <a:rPr lang="en-US" altLang="en-US" sz="2300" dirty="0">
                <a:solidFill>
                  <a:srgbClr val="000000"/>
                </a:solidFill>
                <a:latin typeface="Calibri" pitchFamily="34" charset="0"/>
              </a:rPr>
              <a:t>Section 6 (2) Every citizen of Canada and every person who has the status of a permanent resident of Canada has the right</a:t>
            </a:r>
          </a:p>
          <a:p>
            <a:pPr>
              <a:spcBef>
                <a:spcPct val="0"/>
              </a:spcBef>
              <a:buFontTx/>
              <a:buNone/>
            </a:pPr>
            <a:r>
              <a:rPr lang="en-US" altLang="en-US" sz="2300" dirty="0">
                <a:solidFill>
                  <a:srgbClr val="000000"/>
                </a:solidFill>
                <a:latin typeface="Calibri" pitchFamily="34" charset="0"/>
              </a:rPr>
              <a:t>(a) to </a:t>
            </a:r>
            <a:r>
              <a:rPr lang="en-US" altLang="en-US" sz="2300" b="1" dirty="0">
                <a:solidFill>
                  <a:srgbClr val="000000"/>
                </a:solidFill>
                <a:latin typeface="Calibri" pitchFamily="34" charset="0"/>
              </a:rPr>
              <a:t>move to and take up residence in any province</a:t>
            </a:r>
            <a:r>
              <a:rPr lang="en-US" altLang="en-US" sz="2300" dirty="0">
                <a:solidFill>
                  <a:srgbClr val="000000"/>
                </a:solidFill>
                <a:latin typeface="Calibri" pitchFamily="34" charset="0"/>
              </a:rPr>
              <a:t>; and</a:t>
            </a:r>
          </a:p>
          <a:p>
            <a:pPr>
              <a:spcBef>
                <a:spcPct val="0"/>
              </a:spcBef>
              <a:buFontTx/>
              <a:buNone/>
            </a:pPr>
            <a:r>
              <a:rPr lang="en-US" altLang="en-US" sz="2300" dirty="0">
                <a:solidFill>
                  <a:srgbClr val="000000"/>
                </a:solidFill>
                <a:latin typeface="Calibri" pitchFamily="34" charset="0"/>
              </a:rPr>
              <a:t>(b) to </a:t>
            </a:r>
            <a:r>
              <a:rPr lang="en-US" altLang="en-US" sz="2300" b="1" dirty="0">
                <a:solidFill>
                  <a:srgbClr val="000000"/>
                </a:solidFill>
                <a:latin typeface="Calibri" pitchFamily="34" charset="0"/>
              </a:rPr>
              <a:t>pursue the gaining of a livelihood in any province</a:t>
            </a:r>
            <a:r>
              <a:rPr lang="en-US" altLang="en-US" sz="2300" dirty="0">
                <a:solidFill>
                  <a:srgbClr val="000000"/>
                </a:solidFill>
                <a:latin typeface="Calibri" pitchFamily="34" charset="0"/>
              </a:rPr>
              <a:t>.</a:t>
            </a:r>
          </a:p>
          <a:p>
            <a:pPr>
              <a:spcBef>
                <a:spcPct val="0"/>
              </a:spcBef>
              <a:buFontTx/>
              <a:buNone/>
            </a:pPr>
            <a:endParaRPr lang="en-US" altLang="en-US" sz="2300" dirty="0">
              <a:solidFill>
                <a:srgbClr val="000000"/>
              </a:solidFill>
              <a:latin typeface="Calibri" pitchFamily="34" charset="0"/>
            </a:endParaRPr>
          </a:p>
          <a:p>
            <a:pPr>
              <a:spcBef>
                <a:spcPct val="0"/>
              </a:spcBef>
              <a:buFontTx/>
              <a:buNone/>
            </a:pPr>
            <a:r>
              <a:rPr lang="en-US" altLang="en-US" sz="2300" dirty="0">
                <a:solidFill>
                  <a:srgbClr val="000000"/>
                </a:solidFill>
                <a:latin typeface="Calibri" pitchFamily="34" charset="0"/>
              </a:rPr>
              <a:t>(3) The rights specified in subsection (2) are subject to</a:t>
            </a:r>
          </a:p>
          <a:p>
            <a:pPr>
              <a:spcBef>
                <a:spcPct val="0"/>
              </a:spcBef>
              <a:buFontTx/>
              <a:buNone/>
            </a:pPr>
            <a:r>
              <a:rPr lang="en-US" altLang="en-US" sz="2300" dirty="0">
                <a:solidFill>
                  <a:srgbClr val="000000"/>
                </a:solidFill>
                <a:latin typeface="Calibri" pitchFamily="34" charset="0"/>
              </a:rPr>
              <a:t>(a) any </a:t>
            </a:r>
            <a:r>
              <a:rPr lang="en-US" altLang="en-US" sz="2300" b="1" dirty="0">
                <a:solidFill>
                  <a:srgbClr val="000000"/>
                </a:solidFill>
                <a:latin typeface="Calibri" pitchFamily="34" charset="0"/>
              </a:rPr>
              <a:t>laws or practices of general application </a:t>
            </a:r>
            <a:r>
              <a:rPr lang="en-US" altLang="en-US" sz="2300" dirty="0">
                <a:solidFill>
                  <a:srgbClr val="000000"/>
                </a:solidFill>
                <a:latin typeface="Calibri" pitchFamily="34" charset="0"/>
              </a:rPr>
              <a:t>in force in a province other than those that discriminate among persons primarily on the basis of province of present or previous residence; and</a:t>
            </a:r>
          </a:p>
          <a:p>
            <a:pPr>
              <a:spcBef>
                <a:spcPct val="0"/>
              </a:spcBef>
              <a:buFontTx/>
              <a:buNone/>
            </a:pPr>
            <a:r>
              <a:rPr lang="en-US" altLang="en-US" sz="2300" dirty="0">
                <a:solidFill>
                  <a:srgbClr val="000000"/>
                </a:solidFill>
                <a:latin typeface="Calibri" pitchFamily="34" charset="0"/>
              </a:rPr>
              <a:t>(b) any laws providing for </a:t>
            </a:r>
            <a:r>
              <a:rPr lang="en-US" altLang="en-US" sz="2300" b="1" dirty="0">
                <a:solidFill>
                  <a:srgbClr val="000000"/>
                </a:solidFill>
                <a:latin typeface="Calibri" pitchFamily="34" charset="0"/>
              </a:rPr>
              <a:t>reasonable residency requirements </a:t>
            </a:r>
            <a:r>
              <a:rPr lang="en-US" altLang="en-US" sz="2300" dirty="0">
                <a:solidFill>
                  <a:srgbClr val="000000"/>
                </a:solidFill>
                <a:latin typeface="Calibri" pitchFamily="34" charset="0"/>
              </a:rPr>
              <a:t>as a qualification for the receipt of publicly provided social services.</a:t>
            </a:r>
          </a:p>
          <a:p>
            <a:pPr>
              <a:spcBef>
                <a:spcPct val="0"/>
              </a:spcBef>
              <a:buFontTx/>
              <a:buNone/>
            </a:pPr>
            <a:endParaRPr lang="en-US" altLang="en-US" sz="2300" dirty="0">
              <a:solidFill>
                <a:srgbClr val="000000"/>
              </a:solidFill>
              <a:latin typeface="Calibri" pitchFamily="34" charset="0"/>
            </a:endParaRPr>
          </a:p>
          <a:p>
            <a:pPr>
              <a:spcBef>
                <a:spcPct val="0"/>
              </a:spcBef>
              <a:buFontTx/>
              <a:buNone/>
            </a:pPr>
            <a:r>
              <a:rPr lang="en-US" altLang="en-US" sz="2300" dirty="0">
                <a:solidFill>
                  <a:srgbClr val="000000"/>
                </a:solidFill>
                <a:latin typeface="Calibri" pitchFamily="34" charset="0"/>
              </a:rPr>
              <a:t>(4) Subsections (2) and (3) do not preclude any law, program or activity that has as its object the amelioration in a province of conditions of </a:t>
            </a:r>
            <a:r>
              <a:rPr lang="en-US" altLang="en-US" sz="2300" b="1" dirty="0">
                <a:solidFill>
                  <a:srgbClr val="000000"/>
                </a:solidFill>
                <a:latin typeface="Calibri" pitchFamily="34" charset="0"/>
              </a:rPr>
              <a:t>individuals in that province who are socially or economically disadvantaged</a:t>
            </a:r>
            <a:r>
              <a:rPr lang="en-US" altLang="en-US" sz="2300" dirty="0">
                <a:solidFill>
                  <a:srgbClr val="000000"/>
                </a:solidFill>
                <a:latin typeface="Calibri" pitchFamily="34" charset="0"/>
              </a:rPr>
              <a:t> if the rate of employment in that province is below the rate of employment in Canada.</a:t>
            </a:r>
          </a:p>
        </p:txBody>
      </p:sp>
    </p:spTree>
    <p:extLst>
      <p:ext uri="{BB962C8B-B14F-4D97-AF65-F5344CB8AC3E}">
        <p14:creationId xmlns:p14="http://schemas.microsoft.com/office/powerpoint/2010/main" val="294091007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charset="0"/>
              </a:rPr>
              <a:t>Saenz: Comparative free movement</a:t>
            </a:r>
          </a:p>
        </p:txBody>
      </p:sp>
      <p:sp>
        <p:nvSpPr>
          <p:cNvPr id="23555" name="Text Box 3"/>
          <p:cNvSpPr txBox="1">
            <a:spLocks noChangeArrowheads="1"/>
          </p:cNvSpPr>
          <p:nvPr/>
        </p:nvSpPr>
        <p:spPr bwMode="auto">
          <a:xfrm>
            <a:off x="304800" y="228600"/>
            <a:ext cx="8839200"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CA" altLang="en-US" sz="2800" dirty="0">
                <a:solidFill>
                  <a:srgbClr val="8585E0"/>
                </a:solidFill>
                <a:latin typeface="Calibri" pitchFamily="34" charset="0"/>
              </a:rPr>
              <a:t>Internal Free Movement: Case of Canada</a:t>
            </a:r>
          </a:p>
          <a:p>
            <a:pPr eaLnBrk="1" hangingPunct="1">
              <a:spcBef>
                <a:spcPct val="50000"/>
              </a:spcBef>
              <a:buFontTx/>
              <a:buNone/>
            </a:pPr>
            <a:r>
              <a:rPr lang="en-CA" altLang="en-US" sz="2400" i="1" dirty="0">
                <a:latin typeface="Calibri" pitchFamily="34" charset="0"/>
              </a:rPr>
              <a:t>Social Union Framework Agreement </a:t>
            </a:r>
            <a:r>
              <a:rPr lang="en-CA" altLang="en-US" sz="2400" dirty="0">
                <a:latin typeface="Calibri" pitchFamily="34" charset="0"/>
              </a:rPr>
              <a:t>(1999): Mobility within Canada</a:t>
            </a:r>
          </a:p>
          <a:p>
            <a:pPr eaLnBrk="1" hangingPunct="1">
              <a:spcBef>
                <a:spcPct val="50000"/>
              </a:spcBef>
              <a:buFontTx/>
              <a:buNone/>
            </a:pPr>
            <a:r>
              <a:rPr lang="en-CA" altLang="en-US" sz="2800" dirty="0">
                <a:latin typeface="Calibri" pitchFamily="34" charset="0"/>
              </a:rPr>
              <a:t>“All governments believe that the </a:t>
            </a:r>
            <a:r>
              <a:rPr lang="en-CA" altLang="en-US" sz="2800" b="1" dirty="0">
                <a:latin typeface="Calibri" pitchFamily="34" charset="0"/>
              </a:rPr>
              <a:t>freedom of movement of Canadians to pursue opportunities anywhere in Canada is an essential element of Canadian citizenship</a:t>
            </a:r>
            <a:r>
              <a:rPr lang="en-CA" altLang="en-US" sz="2800" dirty="0">
                <a:latin typeface="Calibri" pitchFamily="34" charset="0"/>
              </a:rPr>
              <a:t>.</a:t>
            </a:r>
          </a:p>
          <a:p>
            <a:pPr eaLnBrk="1" hangingPunct="1">
              <a:spcBef>
                <a:spcPct val="50000"/>
              </a:spcBef>
              <a:buFontTx/>
              <a:buNone/>
            </a:pPr>
            <a:r>
              <a:rPr lang="en-CA" altLang="en-US" sz="2800" dirty="0">
                <a:latin typeface="Calibri" pitchFamily="34" charset="0"/>
              </a:rPr>
              <a:t>Governments will ensure that </a:t>
            </a:r>
            <a:r>
              <a:rPr lang="en-CA" altLang="en-US" sz="2800" b="1" dirty="0">
                <a:latin typeface="Calibri" pitchFamily="34" charset="0"/>
              </a:rPr>
              <a:t>no new barriers to mobility </a:t>
            </a:r>
            <a:r>
              <a:rPr lang="en-CA" altLang="en-US" sz="2800" dirty="0">
                <a:latin typeface="Calibri" pitchFamily="34" charset="0"/>
              </a:rPr>
              <a:t>are created in new social policy initiatives. Governments will eliminate, within three years, any residency-based policies or practices which constrain access to post-secondary education, training, health and social services and social assistance </a:t>
            </a:r>
            <a:r>
              <a:rPr lang="en-CA" altLang="en-US" sz="2800" b="1" dirty="0">
                <a:latin typeface="Calibri" pitchFamily="34" charset="0"/>
              </a:rPr>
              <a:t>unless they can be demonstrated to be reasonable</a:t>
            </a:r>
            <a:r>
              <a:rPr lang="en-CA" altLang="en-US" sz="2800" dirty="0">
                <a:latin typeface="Calibri" pitchFamily="34" charset="0"/>
              </a:rPr>
              <a:t> and consistent with the principles of the Social Union Framework.”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730" name="Picture 2" descr="Chart 1.6: Interprovincial migration by province or territory, 2014/20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624870"/>
            <a:ext cx="9810750" cy="612421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8600" y="163205"/>
            <a:ext cx="8839200" cy="461665"/>
          </a:xfrm>
          <a:prstGeom prst="rect">
            <a:avLst/>
          </a:prstGeom>
        </p:spPr>
        <p:txBody>
          <a:bodyPr wrap="square">
            <a:spAutoFit/>
          </a:bodyPr>
          <a:lstStyle/>
          <a:p>
            <a:r>
              <a:rPr lang="en-CA" dirty="0">
                <a:latin typeface="Arial" panose="020B0604020202020204" pitchFamily="34" charset="0"/>
                <a:cs typeface="Arial" panose="020B0604020202020204" pitchFamily="34" charset="0"/>
              </a:rPr>
              <a:t>Interprovincial migration by province or territory, 2014/2015</a:t>
            </a:r>
          </a:p>
        </p:txBody>
      </p:sp>
    </p:spTree>
    <p:extLst>
      <p:ext uri="{BB962C8B-B14F-4D97-AF65-F5344CB8AC3E}">
        <p14:creationId xmlns:p14="http://schemas.microsoft.com/office/powerpoint/2010/main" val="2615498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098" name="Picture 2" descr="Chart 1.7: Largest interprovincial migration flows, by province or territory of origin and destination, 2014/20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7543" y="25400"/>
            <a:ext cx="757645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6200" y="76200"/>
            <a:ext cx="1292662" cy="6329065"/>
          </a:xfrm>
          <a:prstGeom prst="rect">
            <a:avLst/>
          </a:prstGeom>
          <a:noFill/>
        </p:spPr>
        <p:txBody>
          <a:bodyPr vert="vert270" wrap="square" rtlCol="0">
            <a:spAutoFit/>
          </a:bodyPr>
          <a:lstStyle/>
          <a:p>
            <a:r>
              <a:rPr lang="en-CA" dirty="0">
                <a:latin typeface="Arial" panose="020B0604020202020204" pitchFamily="34" charset="0"/>
                <a:cs typeface="Arial" panose="020B0604020202020204" pitchFamily="34" charset="0"/>
              </a:rPr>
              <a:t>Largest interprovincial migration flows, by province or territory of origin and destination, 2014/2015</a:t>
            </a:r>
          </a:p>
        </p:txBody>
      </p:sp>
    </p:spTree>
    <p:extLst>
      <p:ext uri="{BB962C8B-B14F-4D97-AF65-F5344CB8AC3E}">
        <p14:creationId xmlns:p14="http://schemas.microsoft.com/office/powerpoint/2010/main" val="3572410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igure 8.3 Average annual number of interprovincial in- and out-migrants and net interprovincial migration, 1991/1992 to 2010/2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184150"/>
            <a:ext cx="9123362"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0728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charset="0"/>
              </a:rPr>
              <a:t>Saenz: Comparative free movement</a:t>
            </a:r>
          </a:p>
        </p:txBody>
      </p:sp>
      <p:pic>
        <p:nvPicPr>
          <p:cNvPr id="31746" name="Picture 2" descr="Image result for interprovincial migration ca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79" y="152400"/>
            <a:ext cx="9211669" cy="655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1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a:t>
            </a:r>
          </a:p>
          <a:p>
            <a:pPr eaLnBrk="1" hangingPunct="1">
              <a:spcBef>
                <a:spcPts val="1800"/>
              </a:spcBef>
              <a:buFontTx/>
              <a:buNone/>
            </a:pPr>
            <a:r>
              <a:rPr lang="en-US" altLang="en-US" sz="2800" dirty="0">
                <a:solidFill>
                  <a:srgbClr val="000000"/>
                </a:solidFill>
                <a:latin typeface="Calibri" pitchFamily="34" charset="0"/>
              </a:rPr>
              <a:t>In every jurisdiction, eligibility for social assistance determined on basis of needs test: household’s financial assets + income below limits set by province/territory.</a:t>
            </a:r>
          </a:p>
        </p:txBody>
      </p:sp>
    </p:spTree>
    <p:extLst>
      <p:ext uri="{BB962C8B-B14F-4D97-AF65-F5344CB8AC3E}">
        <p14:creationId xmlns:p14="http://schemas.microsoft.com/office/powerpoint/2010/main" val="1514283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charset="0"/>
              </a:rPr>
              <a:t>Saenz: Comparative free movement</a:t>
            </a:r>
          </a:p>
        </p:txBody>
      </p:sp>
      <p:sp>
        <p:nvSpPr>
          <p:cNvPr id="24579" name="Text Box 3"/>
          <p:cNvSpPr txBox="1">
            <a:spLocks noChangeArrowheads="1"/>
          </p:cNvSpPr>
          <p:nvPr/>
        </p:nvSpPr>
        <p:spPr bwMode="auto">
          <a:xfrm>
            <a:off x="0" y="0"/>
            <a:ext cx="9167813" cy="618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CA" altLang="en-US" sz="2200" b="1" dirty="0">
                <a:latin typeface="Arial" charset="0"/>
              </a:rPr>
              <a:t>PM, Premier Settle BC Residency Dispute, Agree to New Co-operation on Mobility, Immigration and Asia-Pacific   </a:t>
            </a:r>
            <a:r>
              <a:rPr lang="en-CA" altLang="en-US" sz="2200" dirty="0">
                <a:latin typeface="Arial" charset="0"/>
              </a:rPr>
              <a:t>3June1997</a:t>
            </a:r>
          </a:p>
          <a:p>
            <a:pPr eaLnBrk="1" hangingPunct="1">
              <a:spcBef>
                <a:spcPct val="50000"/>
              </a:spcBef>
              <a:buFontTx/>
              <a:buNone/>
            </a:pPr>
            <a:r>
              <a:rPr lang="en-CA" altLang="en-US" sz="2200" dirty="0">
                <a:latin typeface="Arial" charset="0"/>
              </a:rPr>
              <a:t>Government of Canada </a:t>
            </a:r>
            <a:r>
              <a:rPr lang="en-CA" altLang="en-US" sz="2200" b="1" dirty="0">
                <a:latin typeface="Arial" charset="0"/>
              </a:rPr>
              <a:t>acknowledges the special pressures faced by BC as a result of internal migration</a:t>
            </a:r>
            <a:r>
              <a:rPr lang="en-CA" altLang="en-US" sz="2200" dirty="0">
                <a:latin typeface="Arial" charset="0"/>
              </a:rPr>
              <a:t>.</a:t>
            </a:r>
          </a:p>
          <a:p>
            <a:pPr eaLnBrk="1" hangingPunct="1">
              <a:spcBef>
                <a:spcPct val="50000"/>
              </a:spcBef>
              <a:buFontTx/>
              <a:buNone/>
            </a:pPr>
            <a:r>
              <a:rPr lang="en-CA" altLang="en-US" sz="2200" dirty="0">
                <a:latin typeface="Arial" charset="0"/>
              </a:rPr>
              <a:t>…to settle the residency dispute, </a:t>
            </a:r>
            <a:r>
              <a:rPr lang="en-CA" altLang="en-US" sz="2200" b="1" dirty="0">
                <a:latin typeface="Arial" charset="0"/>
              </a:rPr>
              <a:t>BC will withdraw its requirement that people reside in the province for three months before qualifying for social assistance</a:t>
            </a:r>
            <a:r>
              <a:rPr lang="en-CA" altLang="en-US" sz="2200" dirty="0">
                <a:latin typeface="Arial" charset="0"/>
              </a:rPr>
              <a:t>. In turn, the Government of Canada will reduce the $46.9m penalty imposed on BC in 1995 to $20.3m.</a:t>
            </a:r>
          </a:p>
          <a:p>
            <a:pPr eaLnBrk="1" hangingPunct="1">
              <a:spcBef>
                <a:spcPct val="50000"/>
              </a:spcBef>
              <a:buFontTx/>
              <a:buNone/>
            </a:pPr>
            <a:r>
              <a:rPr lang="en-CA" altLang="en-US" sz="2200" dirty="0">
                <a:latin typeface="Arial" charset="0"/>
              </a:rPr>
              <a:t>…Government of Canada will increase its immigration settlement funding in BC by $22.4m this year and in each of the next two years, for a total of $67.2m, as part of a new Canada-BC agreement. </a:t>
            </a:r>
          </a:p>
          <a:p>
            <a:pPr eaLnBrk="1" hangingPunct="1">
              <a:spcBef>
                <a:spcPct val="50000"/>
              </a:spcBef>
              <a:buFontTx/>
              <a:buNone/>
            </a:pPr>
            <a:r>
              <a:rPr lang="en-CA" altLang="en-US" sz="2200" dirty="0">
                <a:latin typeface="Arial" charset="0"/>
              </a:rPr>
              <a:t>The prime minister and premier agreed there is a need for all provinces and the federal government to work together on issues related to mobility and how it can be promoted most effectively… Government of Canada will raise the issue with all provinces and work toward a national solution within two years.</a:t>
            </a:r>
          </a:p>
        </p:txBody>
      </p:sp>
    </p:spTree>
    <p:extLst>
      <p:ext uri="{BB962C8B-B14F-4D97-AF65-F5344CB8AC3E}">
        <p14:creationId xmlns:p14="http://schemas.microsoft.com/office/powerpoint/2010/main" val="54897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3"/>
          <p:cNvSpPr txBox="1">
            <a:spLocks noChangeArrowheads="1"/>
          </p:cNvSpPr>
          <p:nvPr/>
        </p:nvSpPr>
        <p:spPr bwMode="auto">
          <a:xfrm>
            <a:off x="228600" y="0"/>
            <a:ext cx="88392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GB" altLang="en-US" sz="2800" dirty="0">
              <a:solidFill>
                <a:srgbClr val="000000"/>
              </a:solidFill>
              <a:latin typeface="Arial" charset="0"/>
              <a:cs typeface="Arial" charset="0"/>
            </a:endParaRPr>
          </a:p>
          <a:p>
            <a:pPr eaLnBrk="1" hangingPunct="1">
              <a:spcBef>
                <a:spcPct val="0"/>
              </a:spcBef>
              <a:buFontTx/>
              <a:buNone/>
            </a:pPr>
            <a:r>
              <a:rPr lang="en-CA" altLang="en-US" sz="2800" dirty="0">
                <a:solidFill>
                  <a:srgbClr val="8585E0"/>
                </a:solidFill>
                <a:latin typeface="Calibri" pitchFamily="34" charset="0"/>
              </a:rPr>
              <a:t>Employment + mutual recognition of credentials</a:t>
            </a:r>
          </a:p>
          <a:p>
            <a:pPr eaLnBrk="1" hangingPunct="1">
              <a:spcBef>
                <a:spcPct val="0"/>
              </a:spcBef>
              <a:buFontTx/>
              <a:buNone/>
            </a:pPr>
            <a:endParaRPr lang="en-CA" altLang="en-US" sz="2800" dirty="0">
              <a:solidFill>
                <a:srgbClr val="8585E0"/>
              </a:solidFill>
              <a:latin typeface="Calibri" pitchFamily="34" charset="0"/>
            </a:endParaRPr>
          </a:p>
          <a:p>
            <a:pPr eaLnBrk="1" hangingPunct="1">
              <a:spcBef>
                <a:spcPct val="0"/>
              </a:spcBef>
              <a:buFontTx/>
              <a:buNone/>
            </a:pPr>
            <a:r>
              <a:rPr lang="en-GB" altLang="en-US" sz="2800" dirty="0">
                <a:solidFill>
                  <a:srgbClr val="000000"/>
                </a:solidFill>
                <a:latin typeface="Calibri" pitchFamily="34" charset="0"/>
                <a:cs typeface="Arial" charset="0"/>
              </a:rPr>
              <a:t>Employment/credentials provincial (not federal) jurisdiction </a:t>
            </a:r>
            <a:r>
              <a:rPr lang="en-GB" altLang="en-US" sz="2800" dirty="0">
                <a:solidFill>
                  <a:srgbClr val="000000"/>
                </a:solidFill>
                <a:latin typeface="Calibri" pitchFamily="34" charset="0"/>
                <a:cs typeface="Arial" charset="0"/>
                <a:sym typeface="Wingdings" pitchFamily="2" charset="2"/>
              </a:rPr>
              <a:t> </a:t>
            </a:r>
            <a:r>
              <a:rPr lang="en-CA" altLang="en-US" sz="2800" dirty="0">
                <a:solidFill>
                  <a:srgbClr val="000000"/>
                </a:solidFill>
                <a:latin typeface="Calibri" pitchFamily="34" charset="0"/>
                <a:cs typeface="Arial" charset="0"/>
                <a:sym typeface="Wingdings" pitchFamily="2" charset="2"/>
              </a:rPr>
              <a:t>internal migration</a:t>
            </a:r>
            <a:r>
              <a:rPr lang="en-CA" altLang="en-US" sz="2800" dirty="0">
                <a:solidFill>
                  <a:srgbClr val="000000"/>
                </a:solidFill>
                <a:latin typeface="Calibri" pitchFamily="34" charset="0"/>
                <a:cs typeface="Arial" charset="0"/>
              </a:rPr>
              <a:t> sometimes </a:t>
            </a:r>
            <a:r>
              <a:rPr lang="en-CA" altLang="en-US" sz="2800" i="1" dirty="0">
                <a:solidFill>
                  <a:srgbClr val="000000"/>
                </a:solidFill>
                <a:latin typeface="Calibri" pitchFamily="34" charset="0"/>
                <a:cs typeface="Arial" charset="0"/>
              </a:rPr>
              <a:t>easier</a:t>
            </a:r>
            <a:r>
              <a:rPr lang="en-CA" altLang="en-US" sz="2800" dirty="0">
                <a:solidFill>
                  <a:srgbClr val="000000"/>
                </a:solidFill>
                <a:latin typeface="Calibri" pitchFamily="34" charset="0"/>
                <a:cs typeface="Arial" charset="0"/>
              </a:rPr>
              <a:t> in EU than Canada.</a:t>
            </a:r>
          </a:p>
          <a:p>
            <a:pPr eaLnBrk="1" hangingPunct="1">
              <a:spcBef>
                <a:spcPct val="0"/>
              </a:spcBef>
              <a:buFontTx/>
              <a:buNone/>
            </a:pPr>
            <a:endParaRPr lang="en-CA" altLang="en-US" sz="2800" dirty="0">
              <a:solidFill>
                <a:srgbClr val="000000"/>
              </a:solidFill>
              <a:latin typeface="Calibri" pitchFamily="34" charset="0"/>
              <a:cs typeface="Arial" charset="0"/>
            </a:endParaRPr>
          </a:p>
          <a:p>
            <a:pPr eaLnBrk="1" hangingPunct="1">
              <a:spcBef>
                <a:spcPct val="0"/>
              </a:spcBef>
              <a:buFontTx/>
              <a:buNone/>
            </a:pPr>
            <a:r>
              <a:rPr lang="en-CA" altLang="en-US" sz="2800" i="1" dirty="0">
                <a:solidFill>
                  <a:srgbClr val="000000"/>
                </a:solidFill>
                <a:latin typeface="Calibri" pitchFamily="34" charset="0"/>
                <a:cs typeface="Arial" charset="0"/>
              </a:rPr>
              <a:t>Fairness is a Two-Way Street Act</a:t>
            </a:r>
            <a:r>
              <a:rPr lang="en-CA" altLang="en-US" sz="2800" dirty="0">
                <a:solidFill>
                  <a:srgbClr val="000000"/>
                </a:solidFill>
                <a:latin typeface="Calibri" pitchFamily="34" charset="0"/>
                <a:cs typeface="Arial" charset="0"/>
              </a:rPr>
              <a:t> (Ontario) 1999-2006   </a:t>
            </a:r>
          </a:p>
          <a:p>
            <a:pPr eaLnBrk="1" hangingPunct="1">
              <a:spcBef>
                <a:spcPct val="0"/>
              </a:spcBef>
              <a:buFontTx/>
              <a:buNone/>
            </a:pPr>
            <a:r>
              <a:rPr lang="en-CA" altLang="en-US" sz="2800" dirty="0">
                <a:solidFill>
                  <a:srgbClr val="000000"/>
                </a:solidFill>
                <a:latin typeface="Calibri" pitchFamily="34" charset="0"/>
                <a:cs typeface="Arial" charset="0"/>
              </a:rPr>
              <a:t>   Quebec laws hinder Ontario construction workers +  </a:t>
            </a:r>
          </a:p>
          <a:p>
            <a:pPr eaLnBrk="1" hangingPunct="1">
              <a:spcBef>
                <a:spcPct val="0"/>
              </a:spcBef>
              <a:buFontTx/>
              <a:buNone/>
            </a:pPr>
            <a:r>
              <a:rPr lang="en-CA" altLang="en-US" sz="2800" dirty="0">
                <a:solidFill>
                  <a:srgbClr val="000000"/>
                </a:solidFill>
                <a:latin typeface="Calibri" pitchFamily="34" charset="0"/>
                <a:cs typeface="Arial" charset="0"/>
              </a:rPr>
              <a:t>   tradespeople to work in Quebec</a:t>
            </a:r>
            <a:r>
              <a:rPr lang="en-GB" altLang="en-US" sz="2800" dirty="0">
                <a:solidFill>
                  <a:srgbClr val="000000"/>
                </a:solidFill>
                <a:latin typeface="Calibri" pitchFamily="34" charset="0"/>
                <a:cs typeface="Arial" charset="0"/>
              </a:rPr>
              <a:t>, so Ontario retaliates.</a:t>
            </a:r>
          </a:p>
          <a:p>
            <a:pPr eaLnBrk="1" hangingPunct="1">
              <a:spcBef>
                <a:spcPct val="0"/>
              </a:spcBef>
              <a:buFontTx/>
              <a:buNone/>
            </a:pPr>
            <a:endParaRPr lang="en-GB" altLang="en-US" sz="2800" dirty="0">
              <a:solidFill>
                <a:srgbClr val="000000"/>
              </a:solidFill>
              <a:latin typeface="Calibri" pitchFamily="34" charset="0"/>
              <a:cs typeface="Arial" charset="0"/>
            </a:endParaRPr>
          </a:p>
          <a:p>
            <a:pPr eaLnBrk="1" hangingPunct="1">
              <a:spcBef>
                <a:spcPct val="0"/>
              </a:spcBef>
              <a:buFontTx/>
              <a:buNone/>
            </a:pPr>
            <a:r>
              <a:rPr lang="en-GB" altLang="en-US" sz="2800" dirty="0">
                <a:solidFill>
                  <a:srgbClr val="000000"/>
                </a:solidFill>
                <a:latin typeface="Calibri" pitchFamily="34" charset="0"/>
                <a:cs typeface="Arial" charset="0"/>
              </a:rPr>
              <a:t>Bilateral negotiations result in</a:t>
            </a:r>
            <a:r>
              <a:rPr lang="en-CA" altLang="en-US" sz="2800" dirty="0">
                <a:solidFill>
                  <a:srgbClr val="000000"/>
                </a:solidFill>
                <a:latin typeface="Calibri" pitchFamily="34" charset="0"/>
                <a:cs typeface="Arial" charset="0"/>
              </a:rPr>
              <a:t> </a:t>
            </a:r>
            <a:r>
              <a:rPr lang="en-CA" altLang="en-US" sz="2800" i="1" dirty="0">
                <a:solidFill>
                  <a:srgbClr val="000000"/>
                </a:solidFill>
                <a:latin typeface="Calibri" pitchFamily="34" charset="0"/>
                <a:cs typeface="Arial" charset="0"/>
              </a:rPr>
              <a:t>Ontario-Quebec Trade and Cooperation Agreement</a:t>
            </a:r>
            <a:r>
              <a:rPr lang="en-CA" altLang="en-US" sz="2800" dirty="0">
                <a:solidFill>
                  <a:srgbClr val="000000"/>
                </a:solidFill>
                <a:latin typeface="Calibri" pitchFamily="34" charset="0"/>
                <a:cs typeface="Arial" charset="0"/>
              </a:rPr>
              <a:t> 2009</a:t>
            </a:r>
            <a:r>
              <a:rPr lang="en-GB" altLang="en-US" sz="2800" dirty="0">
                <a:solidFill>
                  <a:srgbClr val="000000"/>
                </a:solidFill>
                <a:latin typeface="Calibri" pitchFamily="34" charset="0"/>
                <a:cs typeface="Arial" charset="0"/>
              </a:rPr>
              <a:t> </a:t>
            </a:r>
          </a:p>
          <a:p>
            <a:pPr eaLnBrk="1" hangingPunct="1">
              <a:spcBef>
                <a:spcPct val="0"/>
              </a:spcBef>
              <a:buFontTx/>
              <a:buNone/>
            </a:pPr>
            <a:endParaRPr lang="en-GB" altLang="en-US" sz="2800" dirty="0">
              <a:solidFill>
                <a:srgbClr val="000000"/>
              </a:solidFill>
              <a:latin typeface="Calibri" pitchFamily="34" charset="0"/>
              <a:cs typeface="Arial" charset="0"/>
            </a:endParaRPr>
          </a:p>
          <a:p>
            <a:pPr eaLnBrk="1" hangingPunct="1">
              <a:spcBef>
                <a:spcPct val="0"/>
              </a:spcBef>
              <a:buFontTx/>
              <a:buNone/>
            </a:pPr>
            <a:endParaRPr lang="en-GB" altLang="en-US" sz="2800" dirty="0">
              <a:solidFill>
                <a:srgbClr val="000000"/>
              </a:solidFill>
              <a:latin typeface="Calibri" pitchFamily="34" charset="0"/>
              <a:cs typeface="Arial" charset="0"/>
            </a:endParaRPr>
          </a:p>
        </p:txBody>
      </p:sp>
    </p:spTree>
    <p:extLst>
      <p:ext uri="{BB962C8B-B14F-4D97-AF65-F5344CB8AC3E}">
        <p14:creationId xmlns:p14="http://schemas.microsoft.com/office/powerpoint/2010/main" val="1707254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3">
            <a:extLst>
              <a:ext uri="{FF2B5EF4-FFF2-40B4-BE49-F238E27FC236}">
                <a16:creationId xmlns:a16="http://schemas.microsoft.com/office/drawing/2014/main" id="{447C0F0B-1A73-467E-8929-B62FABB6ACA6}"/>
              </a:ext>
            </a:extLst>
          </p:cNvPr>
          <p:cNvSpPr txBox="1">
            <a:spLocks noChangeArrowheads="1"/>
          </p:cNvSpPr>
          <p:nvPr/>
        </p:nvSpPr>
        <p:spPr bwMode="auto">
          <a:xfrm>
            <a:off x="331304" y="457200"/>
            <a:ext cx="88392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2800" dirty="0">
                <a:solidFill>
                  <a:srgbClr val="8585E0"/>
                </a:solidFill>
                <a:latin typeface="Calibri" panose="020F0502020204030204" pitchFamily="34" charset="0"/>
              </a:rPr>
              <a:t>Health care and medical federalism</a:t>
            </a:r>
          </a:p>
          <a:p>
            <a:pPr eaLnBrk="1" hangingPunct="1">
              <a:spcBef>
                <a:spcPct val="0"/>
              </a:spcBef>
              <a:buFontTx/>
              <a:buNone/>
            </a:pPr>
            <a:endParaRPr lang="en-CA" altLang="en-US" sz="2800" dirty="0">
              <a:solidFill>
                <a:srgbClr val="000000"/>
              </a:solidFill>
              <a:latin typeface="Calibri" panose="020F0502020204030204" pitchFamily="34" charset="0"/>
              <a:cs typeface="Arial" panose="020B0604020202020204" pitchFamily="34" charset="0"/>
            </a:endParaRPr>
          </a:p>
          <a:p>
            <a:pPr eaLnBrk="1" hangingPunct="1">
              <a:spcBef>
                <a:spcPct val="0"/>
              </a:spcBef>
              <a:buFontTx/>
              <a:buNone/>
            </a:pPr>
            <a:r>
              <a:rPr lang="en-CA" altLang="en-US" sz="2800" dirty="0">
                <a:solidFill>
                  <a:srgbClr val="000000"/>
                </a:solidFill>
                <a:latin typeface="Calibri" panose="020F0502020204030204" pitchFamily="34" charset="0"/>
                <a:cs typeface="Arial" panose="020B0604020202020204" pitchFamily="34" charset="0"/>
              </a:rPr>
              <a:t>Significant interprovincial differences in </a:t>
            </a:r>
            <a:r>
              <a:rPr lang="en-CA" altLang="en-US" sz="2800" dirty="0" err="1">
                <a:solidFill>
                  <a:srgbClr val="000000"/>
                </a:solidFill>
                <a:latin typeface="Calibri" panose="020F0502020204030204" pitchFamily="34" charset="0"/>
                <a:cs typeface="Arial" panose="020B0604020202020204" pitchFamily="34" charset="0"/>
              </a:rPr>
              <a:t>pharmacare</a:t>
            </a:r>
            <a:r>
              <a:rPr lang="en-CA" altLang="en-US" sz="2800" dirty="0">
                <a:solidFill>
                  <a:srgbClr val="000000"/>
                </a:solidFill>
                <a:latin typeface="Calibri" panose="020F0502020204030204" pitchFamily="34" charset="0"/>
                <a:cs typeface="Arial" panose="020B0604020202020204" pitchFamily="34" charset="0"/>
              </a:rPr>
              <a:t>:</a:t>
            </a:r>
          </a:p>
          <a:p>
            <a:pPr eaLnBrk="1" hangingPunct="1">
              <a:spcBef>
                <a:spcPct val="0"/>
              </a:spcBef>
              <a:buFontTx/>
              <a:buNone/>
            </a:pPr>
            <a:endParaRPr lang="en-CA" altLang="en-US" sz="2800" dirty="0">
              <a:solidFill>
                <a:srgbClr val="000000"/>
              </a:solidFill>
              <a:latin typeface="Calibri" panose="020F0502020204030204" pitchFamily="34" charset="0"/>
              <a:cs typeface="Arial" panose="020B0604020202020204" pitchFamily="34" charset="0"/>
            </a:endParaRPr>
          </a:p>
          <a:p>
            <a:pPr eaLnBrk="1" hangingPunct="1">
              <a:spcBef>
                <a:spcPct val="0"/>
              </a:spcBef>
              <a:buFontTx/>
              <a:buNone/>
            </a:pPr>
            <a:r>
              <a:rPr lang="en-CA" altLang="en-US" sz="2800" dirty="0">
                <a:solidFill>
                  <a:srgbClr val="000000"/>
                </a:solidFill>
                <a:latin typeface="Calibri" panose="020F0502020204030204" pitchFamily="34" charset="0"/>
                <a:cs typeface="Arial" panose="020B0604020202020204" pitchFamily="34" charset="0"/>
              </a:rPr>
              <a:t>“A person with a $20,000 annual drug bill - not unusual for a cancer patient or someone with a chronic condition like rheumatoid arthritis - would pay nothing in NWT, $1500 in Quebec, $8000 in Saskatchewan and $20,000 in PEI.”</a:t>
            </a:r>
            <a:endParaRPr lang="en-US" altLang="en-US" sz="2800" dirty="0">
              <a:solidFill>
                <a:srgbClr val="000000"/>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361266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638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Federal</a:t>
            </a:r>
          </a:p>
          <a:p>
            <a:pPr eaLnBrk="1" hangingPunct="1">
              <a:spcBef>
                <a:spcPts val="1800"/>
              </a:spcBef>
              <a:buFontTx/>
              <a:buNone/>
            </a:pPr>
            <a:r>
              <a:rPr lang="en-US" altLang="en-US" sz="2800" b="1" dirty="0">
                <a:solidFill>
                  <a:srgbClr val="000000"/>
                </a:solidFill>
                <a:latin typeface="Calibri" pitchFamily="34" charset="0"/>
              </a:rPr>
              <a:t>Canada Child Benefit</a:t>
            </a:r>
            <a:r>
              <a:rPr lang="en-US" altLang="en-US" sz="2800" dirty="0">
                <a:solidFill>
                  <a:srgbClr val="000000"/>
                </a:solidFill>
                <a:latin typeface="Calibri" pitchFamily="34" charset="0"/>
              </a:rPr>
              <a:t>: $6496/</a:t>
            </a:r>
            <a:r>
              <a:rPr lang="en-US" altLang="en-US" sz="2800" dirty="0" err="1">
                <a:solidFill>
                  <a:srgbClr val="000000"/>
                </a:solidFill>
                <a:latin typeface="Calibri" pitchFamily="34" charset="0"/>
              </a:rPr>
              <a:t>yr</a:t>
            </a:r>
            <a:r>
              <a:rPr lang="en-US" altLang="en-US" sz="2800" dirty="0">
                <a:solidFill>
                  <a:srgbClr val="000000"/>
                </a:solidFill>
                <a:latin typeface="Calibri" pitchFamily="34" charset="0"/>
              </a:rPr>
              <a:t> per child under 6 plus $5481/</a:t>
            </a:r>
            <a:r>
              <a:rPr lang="en-US" altLang="en-US" sz="2800" dirty="0" err="1">
                <a:solidFill>
                  <a:srgbClr val="000000"/>
                </a:solidFill>
                <a:latin typeface="Calibri" pitchFamily="34" charset="0"/>
              </a:rPr>
              <a:t>yr</a:t>
            </a:r>
            <a:r>
              <a:rPr lang="en-US" altLang="en-US" sz="2800" dirty="0">
                <a:solidFill>
                  <a:srgbClr val="000000"/>
                </a:solidFill>
                <a:latin typeface="Calibri" pitchFamily="34" charset="0"/>
              </a:rPr>
              <a:t> per child 6-17 (reduced starting @$30.5K income).</a:t>
            </a:r>
          </a:p>
          <a:p>
            <a:pPr eaLnBrk="1" hangingPunct="1">
              <a:spcBef>
                <a:spcPts val="1800"/>
              </a:spcBef>
              <a:buFontTx/>
              <a:buNone/>
            </a:pPr>
            <a:r>
              <a:rPr lang="en-US" altLang="en-US" sz="2800" dirty="0">
                <a:solidFill>
                  <a:srgbClr val="000000"/>
                </a:solidFill>
                <a:latin typeface="Calibri" pitchFamily="34" charset="0"/>
              </a:rPr>
              <a:t>- Applicant (+ partner, if applicable) must file tax return every year, even if no income.</a:t>
            </a:r>
          </a:p>
          <a:p>
            <a:pPr eaLnBrk="1" hangingPunct="1">
              <a:spcBef>
                <a:spcPts val="1800"/>
              </a:spcBef>
              <a:buFontTx/>
              <a:buNone/>
            </a:pPr>
            <a:r>
              <a:rPr lang="en-US" altLang="en-US" sz="2800" dirty="0">
                <a:solidFill>
                  <a:srgbClr val="000000"/>
                </a:solidFill>
                <a:latin typeface="Calibri" pitchFamily="34" charset="0"/>
              </a:rPr>
              <a:t>- Applicant must live with child, child must be under 18 years, applicant must be primarily responsible for care/upbringing, applicant must be resident of Canada for tax purposes, and either applicant or spouse must be either: Canadian citizen, permanent resident, protected person, temporary resident who has lived in Canada for previous 18 months and who has valid permit in 19th month, or “an Indian within the meaning of the Indian Act.”</a:t>
            </a:r>
          </a:p>
        </p:txBody>
      </p:sp>
    </p:spTree>
    <p:extLst>
      <p:ext uri="{BB962C8B-B14F-4D97-AF65-F5344CB8AC3E}">
        <p14:creationId xmlns:p14="http://schemas.microsoft.com/office/powerpoint/2010/main" val="183010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638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Federal</a:t>
            </a:r>
          </a:p>
          <a:p>
            <a:pPr eaLnBrk="1" hangingPunct="1">
              <a:spcBef>
                <a:spcPts val="1800"/>
              </a:spcBef>
              <a:buFontTx/>
              <a:buNone/>
            </a:pPr>
            <a:r>
              <a:rPr lang="en-US" altLang="en-US" sz="2400" b="1" dirty="0">
                <a:solidFill>
                  <a:srgbClr val="000000"/>
                </a:solidFill>
                <a:latin typeface="Calibri" pitchFamily="34" charset="0"/>
              </a:rPr>
              <a:t>Employment Insurance (EI): </a:t>
            </a:r>
            <a:r>
              <a:rPr lang="en-US" altLang="en-US" sz="2400" dirty="0">
                <a:solidFill>
                  <a:srgbClr val="000000"/>
                </a:solidFill>
                <a:latin typeface="Calibri" pitchFamily="34" charset="0"/>
              </a:rPr>
              <a:t>Applicant eligible if employed at insurable company; lost job through no fault of own; have been without </a:t>
            </a:r>
            <a:r>
              <a:rPr lang="en-US" altLang="en-US" sz="2400" dirty="0" err="1">
                <a:solidFill>
                  <a:srgbClr val="000000"/>
                </a:solidFill>
                <a:latin typeface="Calibri" pitchFamily="34" charset="0"/>
              </a:rPr>
              <a:t>work+pay</a:t>
            </a:r>
            <a:r>
              <a:rPr lang="en-US" altLang="en-US" sz="2400" dirty="0">
                <a:solidFill>
                  <a:srgbClr val="000000"/>
                </a:solidFill>
                <a:latin typeface="Calibri" pitchFamily="34" charset="0"/>
              </a:rPr>
              <a:t> for 7+ consecutive days in last 52 weeks; have worked for required # hours in last 52 weeks since start of last EI claim (depending on unemployment rate in area); are ready, willing, + capable of working each day; and actively looking for work (must keep a written record of employers contacted + date of contact).</a:t>
            </a:r>
          </a:p>
          <a:p>
            <a:pPr eaLnBrk="1" hangingPunct="1">
              <a:spcBef>
                <a:spcPts val="1800"/>
              </a:spcBef>
              <a:buFontTx/>
              <a:buNone/>
            </a:pPr>
            <a:r>
              <a:rPr lang="en-US" altLang="en-US" sz="2400" dirty="0">
                <a:solidFill>
                  <a:srgbClr val="000000"/>
                </a:solidFill>
                <a:latin typeface="Calibri" pitchFamily="34" charset="0"/>
              </a:rPr>
              <a:t>- Applicant may not be entitled to benefits if: voluntarily left job without just cause, dismissed for misconduct, unemployed due to participation in </a:t>
            </a:r>
            <a:r>
              <a:rPr lang="en-US" altLang="en-US" sz="2400" dirty="0" err="1">
                <a:solidFill>
                  <a:srgbClr val="000000"/>
                </a:solidFill>
                <a:latin typeface="Calibri" pitchFamily="34" charset="0"/>
              </a:rPr>
              <a:t>labour</a:t>
            </a:r>
            <a:r>
              <a:rPr lang="en-US" altLang="en-US" sz="2400" dirty="0">
                <a:solidFill>
                  <a:srgbClr val="000000"/>
                </a:solidFill>
                <a:latin typeface="Calibri" pitchFamily="34" charset="0"/>
              </a:rPr>
              <a:t> dispute, if on a period of leave compensating for working more hours than normally works, or if confined to jail, penitentiary, or similar institution.</a:t>
            </a:r>
          </a:p>
          <a:p>
            <a:pPr eaLnBrk="1" hangingPunct="1">
              <a:spcBef>
                <a:spcPts val="1800"/>
              </a:spcBef>
              <a:buFontTx/>
              <a:buNone/>
            </a:pPr>
            <a:r>
              <a:rPr lang="en-US" altLang="en-US" sz="2400" dirty="0">
                <a:solidFill>
                  <a:srgbClr val="000000"/>
                </a:solidFill>
                <a:latin typeface="Calibri" pitchFamily="34" charset="0"/>
              </a:rPr>
              <a:t>- To prove eligibility and receive benefits, applicant must complete bi-weekly reports. Failure to do so will result in loss of benefits.</a:t>
            </a:r>
          </a:p>
        </p:txBody>
      </p:sp>
    </p:spTree>
    <p:extLst>
      <p:ext uri="{BB962C8B-B14F-4D97-AF65-F5344CB8AC3E}">
        <p14:creationId xmlns:p14="http://schemas.microsoft.com/office/powerpoint/2010/main" val="1815159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638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Ontario</a:t>
            </a:r>
          </a:p>
          <a:p>
            <a:pPr eaLnBrk="1" hangingPunct="1">
              <a:spcBef>
                <a:spcPts val="1800"/>
              </a:spcBef>
              <a:buFontTx/>
              <a:buNone/>
            </a:pPr>
            <a:r>
              <a:rPr lang="en-US" altLang="en-US" sz="2400" b="1" dirty="0">
                <a:solidFill>
                  <a:srgbClr val="000000"/>
                </a:solidFill>
                <a:latin typeface="Calibri" pitchFamily="34" charset="0"/>
              </a:rPr>
              <a:t>Ontario Works</a:t>
            </a:r>
            <a:r>
              <a:rPr lang="en-US" altLang="en-US" sz="2400" dirty="0">
                <a:solidFill>
                  <a:srgbClr val="000000"/>
                </a:solidFill>
                <a:latin typeface="Calibri" pitchFamily="34" charset="0"/>
              </a:rPr>
              <a:t>: applicant must be in immediate financial need (urgent need for food + shelter), must live in Ontario, must be willing to participate in activities to find job: “Participation Agreement” (PA). </a:t>
            </a:r>
          </a:p>
          <a:p>
            <a:pPr eaLnBrk="1" hangingPunct="1">
              <a:spcBef>
                <a:spcPts val="1800"/>
              </a:spcBef>
              <a:buFontTx/>
              <a:buNone/>
            </a:pPr>
            <a:r>
              <a:rPr lang="en-US" altLang="en-US" sz="2400" dirty="0">
                <a:solidFill>
                  <a:srgbClr val="000000"/>
                </a:solidFill>
                <a:latin typeface="Calibri" pitchFamily="34" charset="0"/>
              </a:rPr>
              <a:t>- PA reviewed typically every 3 </a:t>
            </a:r>
            <a:r>
              <a:rPr lang="en-US" altLang="en-US" sz="2400" dirty="0" err="1">
                <a:solidFill>
                  <a:srgbClr val="000000"/>
                </a:solidFill>
                <a:latin typeface="Calibri" pitchFamily="34" charset="0"/>
              </a:rPr>
              <a:t>mo</a:t>
            </a:r>
            <a:r>
              <a:rPr lang="en-US" altLang="en-US" sz="2400" dirty="0">
                <a:solidFill>
                  <a:srgbClr val="000000"/>
                </a:solidFill>
                <a:latin typeface="Calibri" pitchFamily="34" charset="0"/>
              </a:rPr>
              <a:t>, but caseworker may choose 3,4,6 </a:t>
            </a:r>
            <a:r>
              <a:rPr lang="en-US" altLang="en-US" sz="2400" dirty="0" err="1">
                <a:solidFill>
                  <a:srgbClr val="000000"/>
                </a:solidFill>
                <a:latin typeface="Calibri" pitchFamily="34" charset="0"/>
              </a:rPr>
              <a:t>mo</a:t>
            </a:r>
            <a:r>
              <a:rPr lang="en-US" altLang="en-US" sz="2400" dirty="0">
                <a:solidFill>
                  <a:srgbClr val="000000"/>
                </a:solidFill>
                <a:latin typeface="Calibri" pitchFamily="34" charset="0"/>
              </a:rPr>
              <a:t> intervals (or agree on temporary deferral of participation) as long as recipient’s circumstances have not changed. If circumstances change, PA must be reviewed immediately. Refusal to participate or failure to make meaningful effort to participate </a:t>
            </a:r>
            <a:r>
              <a:rPr lang="en-US" altLang="en-US" sz="2400" dirty="0">
                <a:solidFill>
                  <a:srgbClr val="000000"/>
                </a:solidFill>
                <a:latin typeface="Calibri" pitchFamily="34" charset="0"/>
                <a:sym typeface="Wingdings" panose="05000000000000000000" pitchFamily="2" charset="2"/>
              </a:rPr>
              <a:t> </a:t>
            </a:r>
            <a:r>
              <a:rPr lang="en-US" altLang="en-US" sz="2400" dirty="0">
                <a:solidFill>
                  <a:srgbClr val="000000"/>
                </a:solidFill>
                <a:latin typeface="Calibri" pitchFamily="34" charset="0"/>
              </a:rPr>
              <a:t>benefits cancelled (single recipients) or reduced (when other members in benefit unit). First instance of non-compliance, cancellation lasts one month; subsequent non-compliant behavior = cancellation for 3 mo.</a:t>
            </a:r>
          </a:p>
          <a:p>
            <a:pPr eaLnBrk="1" hangingPunct="1">
              <a:spcBef>
                <a:spcPts val="1800"/>
              </a:spcBef>
              <a:buFontTx/>
              <a:buNone/>
            </a:pPr>
            <a:r>
              <a:rPr lang="en-US" altLang="en-US" sz="2400" dirty="0">
                <a:solidFill>
                  <a:srgbClr val="000000"/>
                </a:solidFill>
                <a:latin typeface="Calibri" pitchFamily="34" charset="0"/>
              </a:rPr>
              <a:t>- If restrictions on participation requirements needed for emergencies, religious reasons, or health needs (</a:t>
            </a:r>
            <a:r>
              <a:rPr lang="en-US" altLang="en-US" sz="2400" dirty="0" err="1">
                <a:solidFill>
                  <a:srgbClr val="000000"/>
                </a:solidFill>
                <a:latin typeface="Calibri" pitchFamily="34" charset="0"/>
              </a:rPr>
              <a:t>a.o.</a:t>
            </a:r>
            <a:r>
              <a:rPr lang="en-US" altLang="en-US" sz="2400" dirty="0">
                <a:solidFill>
                  <a:srgbClr val="000000"/>
                </a:solidFill>
                <a:latin typeface="Calibri" pitchFamily="34" charset="0"/>
              </a:rPr>
              <a:t>), must be supported by documentation, e.g. from religious leader or health care practitioner.</a:t>
            </a:r>
          </a:p>
        </p:txBody>
      </p:sp>
    </p:spTree>
    <p:extLst>
      <p:ext uri="{BB962C8B-B14F-4D97-AF65-F5344CB8AC3E}">
        <p14:creationId xmlns:p14="http://schemas.microsoft.com/office/powerpoint/2010/main" val="609439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Ontario</a:t>
            </a:r>
          </a:p>
          <a:p>
            <a:pPr eaLnBrk="1" hangingPunct="1">
              <a:spcBef>
                <a:spcPts val="1800"/>
              </a:spcBef>
              <a:buFontTx/>
              <a:buNone/>
            </a:pPr>
            <a:r>
              <a:rPr lang="en-US" altLang="en-US" sz="2400" b="1" dirty="0">
                <a:solidFill>
                  <a:srgbClr val="000000"/>
                </a:solidFill>
                <a:latin typeface="Calibri" pitchFamily="34" charset="0"/>
              </a:rPr>
              <a:t>Ontario Works</a:t>
            </a:r>
            <a:r>
              <a:rPr lang="en-US" altLang="en-US" sz="2400" dirty="0">
                <a:solidFill>
                  <a:srgbClr val="000000"/>
                </a:solidFill>
                <a:latin typeface="Calibri" pitchFamily="34" charset="0"/>
              </a:rPr>
              <a:t>: Maximum asset limits for single recipients cap $10K while asset limits for recipients with spouse cap $15K. </a:t>
            </a:r>
            <a:r>
              <a:rPr lang="en-US" altLang="en-US" sz="2400" dirty="0" err="1">
                <a:solidFill>
                  <a:srgbClr val="000000"/>
                </a:solidFill>
                <a:latin typeface="Calibri" pitchFamily="34" charset="0"/>
              </a:rPr>
              <a:t>Dependants</a:t>
            </a:r>
            <a:r>
              <a:rPr lang="en-US" altLang="en-US" sz="2400" dirty="0">
                <a:solidFill>
                  <a:srgbClr val="000000"/>
                </a:solidFill>
                <a:latin typeface="Calibri" pitchFamily="34" charset="0"/>
              </a:rPr>
              <a:t> add $500 each to asset limit.</a:t>
            </a:r>
          </a:p>
          <a:p>
            <a:pPr eaLnBrk="1" hangingPunct="1">
              <a:spcBef>
                <a:spcPts val="1800"/>
              </a:spcBef>
              <a:buFontTx/>
              <a:buNone/>
            </a:pPr>
            <a:r>
              <a:rPr lang="en-US" altLang="en-US" sz="2400" dirty="0">
                <a:solidFill>
                  <a:srgbClr val="000000"/>
                </a:solidFill>
                <a:latin typeface="Calibri" pitchFamily="34" charset="0"/>
              </a:rPr>
              <a:t>- Applicant or recipient may dispose of assets or do so prior to applying for OW. If this occurs, benefits can be denied or cancelled if assets “disposed of inadequately” (e.g. sold for under market value) or disposed of in order to qualify for OW. History of inadequate asset disposal + disposal of assets close to time of application will be taken into consideration if applicable, and period reviewed for asset disposal is one year, unless Administrator feels that a three-year period is best. </a:t>
            </a:r>
          </a:p>
          <a:p>
            <a:pPr eaLnBrk="1" hangingPunct="1">
              <a:spcBef>
                <a:spcPts val="1800"/>
              </a:spcBef>
              <a:buFontTx/>
              <a:buNone/>
            </a:pPr>
            <a:r>
              <a:rPr lang="en-US" altLang="en-US" sz="2400" dirty="0">
                <a:solidFill>
                  <a:srgbClr val="000000"/>
                </a:solidFill>
                <a:latin typeface="Calibri" pitchFamily="34" charset="0"/>
              </a:rPr>
              <a:t>- Recipient/member of benefit unit cannot leave Ontario for more than 7 days. If this occurs, benefits will be reduced or cancelled unless Administrator deems absence necessary for health purposes or exceptional circumstances. </a:t>
            </a:r>
          </a:p>
          <a:p>
            <a:pPr eaLnBrk="1" hangingPunct="1">
              <a:spcBef>
                <a:spcPts val="1800"/>
              </a:spcBef>
              <a:buFontTx/>
              <a:buNone/>
            </a:pPr>
            <a:r>
              <a:rPr lang="en-US" altLang="en-US" sz="2400" dirty="0">
                <a:solidFill>
                  <a:srgbClr val="000000"/>
                </a:solidFill>
                <a:latin typeface="Calibri" pitchFamily="34" charset="0"/>
              </a:rPr>
              <a:t>.</a:t>
            </a:r>
          </a:p>
        </p:txBody>
      </p:sp>
    </p:spTree>
    <p:extLst>
      <p:ext uri="{BB962C8B-B14F-4D97-AF65-F5344CB8AC3E}">
        <p14:creationId xmlns:p14="http://schemas.microsoft.com/office/powerpoint/2010/main" val="2241440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Ontario</a:t>
            </a:r>
          </a:p>
          <a:p>
            <a:pPr eaLnBrk="1" hangingPunct="1">
              <a:spcBef>
                <a:spcPts val="1800"/>
              </a:spcBef>
              <a:buFontTx/>
              <a:buNone/>
            </a:pPr>
            <a:r>
              <a:rPr lang="en-US" altLang="en-US" sz="2400" b="1" dirty="0">
                <a:solidFill>
                  <a:srgbClr val="000000"/>
                </a:solidFill>
                <a:latin typeface="Calibri" pitchFamily="34" charset="0"/>
              </a:rPr>
              <a:t>Ontario Disability Support Program (ODSP)</a:t>
            </a:r>
            <a:r>
              <a:rPr lang="en-US" altLang="en-US" sz="2400" dirty="0">
                <a:solidFill>
                  <a:srgbClr val="000000"/>
                </a:solidFill>
                <a:latin typeface="Calibri" pitchFamily="34" charset="0"/>
              </a:rPr>
              <a:t>: Applicant must be 18+, resident of Ontario, demonstrate financial need, meet definition of person with disability: have substantial mental or physical impairment (continuous or recurrent + expected to last minimum of 1 year); impairment directly results in “substantial restriction” of working ability, ability for self-care, + ability to participate in community life; impairment + duration/restrictions have been verified by approved healthcare practitioner.</a:t>
            </a:r>
          </a:p>
          <a:p>
            <a:pPr eaLnBrk="1" hangingPunct="1">
              <a:spcBef>
                <a:spcPts val="1800"/>
              </a:spcBef>
              <a:buFontTx/>
              <a:buNone/>
            </a:pPr>
            <a:r>
              <a:rPr lang="en-US" altLang="en-US" sz="2400" dirty="0">
                <a:solidFill>
                  <a:srgbClr val="000000"/>
                </a:solidFill>
                <a:latin typeface="Calibri" pitchFamily="34" charset="0"/>
              </a:rPr>
              <a:t>- Asset limits start at $40K for single recipient, $50K for couple, plus $500 per </a:t>
            </a:r>
            <a:r>
              <a:rPr lang="en-US" altLang="en-US" sz="2400" dirty="0" err="1">
                <a:solidFill>
                  <a:srgbClr val="000000"/>
                </a:solidFill>
                <a:latin typeface="Calibri" pitchFamily="34" charset="0"/>
              </a:rPr>
              <a:t>dependant</a:t>
            </a:r>
            <a:r>
              <a:rPr lang="en-US" altLang="en-US" sz="2400" dirty="0">
                <a:solidFill>
                  <a:srgbClr val="000000"/>
                </a:solidFill>
                <a:latin typeface="Calibri" pitchFamily="34" charset="0"/>
              </a:rPr>
              <a:t>.</a:t>
            </a:r>
          </a:p>
        </p:txBody>
      </p:sp>
    </p:spTree>
    <p:extLst>
      <p:ext uri="{BB962C8B-B14F-4D97-AF65-F5344CB8AC3E}">
        <p14:creationId xmlns:p14="http://schemas.microsoft.com/office/powerpoint/2010/main" val="3180057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2970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Ontario</a:t>
            </a:r>
          </a:p>
          <a:p>
            <a:pPr eaLnBrk="1" hangingPunct="1">
              <a:spcBef>
                <a:spcPts val="1800"/>
              </a:spcBef>
              <a:buFontTx/>
              <a:buNone/>
            </a:pPr>
            <a:r>
              <a:rPr lang="en-US" altLang="en-US" sz="2400" b="1" dirty="0">
                <a:solidFill>
                  <a:srgbClr val="000000"/>
                </a:solidFill>
                <a:latin typeface="Calibri" pitchFamily="34" charset="0"/>
              </a:rPr>
              <a:t>Ontario Child Benefit (OCB)</a:t>
            </a:r>
            <a:r>
              <a:rPr lang="en-US" altLang="en-US" sz="2400" dirty="0">
                <a:solidFill>
                  <a:srgbClr val="000000"/>
                </a:solidFill>
                <a:latin typeface="Calibri" pitchFamily="34" charset="0"/>
              </a:rPr>
              <a:t>: Eligibility based on # of children under 18 in family + family net income reported on tax return. Applicant must be resident of Ontario, be primary caregiver (as defined by Canada Revenue Agency), file income tax return, register children for Canada Child Benefit, have net income below OCB income levels (benefits begin for net incomes under $30K). </a:t>
            </a:r>
          </a:p>
        </p:txBody>
      </p:sp>
    </p:spTree>
    <p:extLst>
      <p:ext uri="{BB962C8B-B14F-4D97-AF65-F5344CB8AC3E}">
        <p14:creationId xmlns:p14="http://schemas.microsoft.com/office/powerpoint/2010/main" val="28839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534400" cy="533400"/>
          </a:xfrm>
        </p:spPr>
        <p:txBody>
          <a:bodyPr/>
          <a:lstStyle/>
          <a:p>
            <a:pPr eaLnBrk="1" hangingPunct="1"/>
            <a:r>
              <a:rPr lang="en-US" altLang="en-US" sz="2800">
                <a:solidFill>
                  <a:schemeClr val="bg1"/>
                </a:solidFill>
                <a:latin typeface="Arial" pitchFamily="34" charset="0"/>
              </a:rPr>
              <a:t>Questions</a:t>
            </a:r>
          </a:p>
        </p:txBody>
      </p:sp>
      <p:sp>
        <p:nvSpPr>
          <p:cNvPr id="7171" name="Text Box 3"/>
          <p:cNvSpPr txBox="1">
            <a:spLocks noChangeArrowheads="1"/>
          </p:cNvSpPr>
          <p:nvPr/>
        </p:nvSpPr>
        <p:spPr bwMode="auto">
          <a:xfrm>
            <a:off x="76200" y="381000"/>
            <a:ext cx="8928100" cy="518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CA" altLang="en-US" sz="2800" dirty="0">
                <a:solidFill>
                  <a:srgbClr val="8585E0"/>
                </a:solidFill>
                <a:latin typeface="Calibri" pitchFamily="34" charset="0"/>
              </a:rPr>
              <a:t>Welfare conditionality in Canada: Toronto</a:t>
            </a:r>
          </a:p>
          <a:p>
            <a:pPr eaLnBrk="1" hangingPunct="1">
              <a:spcBef>
                <a:spcPts val="1800"/>
              </a:spcBef>
              <a:buFontTx/>
              <a:buNone/>
            </a:pPr>
            <a:r>
              <a:rPr lang="en-US" altLang="en-US" sz="2400" b="1" dirty="0">
                <a:solidFill>
                  <a:srgbClr val="000000"/>
                </a:solidFill>
                <a:latin typeface="Calibri" pitchFamily="34" charset="0"/>
              </a:rPr>
              <a:t>Social Housing, Rent-Geared to Income (RGI)</a:t>
            </a:r>
            <a:r>
              <a:rPr lang="en-US" altLang="en-US" sz="2400" dirty="0">
                <a:solidFill>
                  <a:srgbClr val="000000"/>
                </a:solidFill>
                <a:latin typeface="Calibri" pitchFamily="34" charset="0"/>
              </a:rPr>
              <a:t>: Rent at subsidized unit set @ 30% of household’s total monthly income. At least one member of household must be 16+; must be able to live independently (with or without support services); each member of household must be Canadian citizen, permanent resident, applied for permanent residence, or refugee claimant or Convention refugee; no enforceable removal order pending against any member of household; no member of household owes arrears from former tenancy to social housing provider in Ontario (unless Housing Connections or provider deems circumstances extenuating, a member of household has signed agreement to pay money owing, or member of household has made reasonable efforts to enter into repayment agreement. </a:t>
            </a:r>
          </a:p>
        </p:txBody>
      </p:sp>
    </p:spTree>
    <p:extLst>
      <p:ext uri="{BB962C8B-B14F-4D97-AF65-F5344CB8AC3E}">
        <p14:creationId xmlns:p14="http://schemas.microsoft.com/office/powerpoint/2010/main" val="1999458495"/>
      </p:ext>
    </p:extLst>
  </p:cSld>
  <p:clrMapOvr>
    <a:masterClrMapping/>
  </p:clrMapOvr>
</p:sld>
</file>

<file path=ppt/theme/theme1.xml><?xml version="1.0" encoding="utf-8"?>
<a:theme xmlns:a="http://schemas.openxmlformats.org/drawingml/2006/main" name="Maas">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Maas</Template>
  <TotalTime>9499</TotalTime>
  <Words>2741</Words>
  <Application>Microsoft Office PowerPoint</Application>
  <PresentationFormat>On-screen Show (4:3)</PresentationFormat>
  <Paragraphs>133</Paragraphs>
  <Slides>22</Slides>
  <Notes>19</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22</vt:i4>
      </vt:variant>
    </vt:vector>
  </HeadingPairs>
  <TitlesOfParts>
    <vt:vector size="31" baseType="lpstr">
      <vt:lpstr>Arial</vt:lpstr>
      <vt:lpstr>Calibri</vt:lpstr>
      <vt:lpstr>Times</vt:lpstr>
      <vt:lpstr>Times New Roman</vt:lpstr>
      <vt:lpstr>Wingdings</vt:lpstr>
      <vt:lpstr>Maas</vt:lpstr>
      <vt:lpstr>Blank</vt:lpstr>
      <vt:lpstr>Default Design</vt:lpstr>
      <vt:lpstr>1_Default Design</vt:lpstr>
      <vt:lpstr>PowerPoint Presentation</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PowerPoint Presentation</vt:lpstr>
      <vt:lpstr>Saenz: Comparative free movement</vt:lpstr>
      <vt:lpstr>PowerPoint Presentation</vt:lpstr>
      <vt:lpstr>PowerPoint Presentation</vt:lpstr>
      <vt:lpstr>PowerPoint Presentation</vt:lpstr>
      <vt:lpstr>Saenz: Comparative free movement</vt:lpstr>
      <vt:lpstr>Saenz: Comparative free movement</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laptop</dc:creator>
  <cp:lastModifiedBy>Janis Bright</cp:lastModifiedBy>
  <cp:revision>562</cp:revision>
  <dcterms:created xsi:type="dcterms:W3CDTF">2011-04-09T09:54:32Z</dcterms:created>
  <dcterms:modified xsi:type="dcterms:W3CDTF">2019-02-18T11:58:22Z</dcterms:modified>
</cp:coreProperties>
</file>