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9" r:id="rId4"/>
    <p:sldId id="262" r:id="rId5"/>
    <p:sldId id="260" r:id="rId6"/>
    <p:sldId id="261" r:id="rId7"/>
    <p:sldId id="263" r:id="rId8"/>
    <p:sldId id="26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45550-204D-4884-9D62-2D142DD2CFB1}" type="datetimeFigureOut">
              <a:rPr lang="en-GB" smtClean="0"/>
              <a:t>26/01/2019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2D75C-AF10-4E1C-B97F-D6F2ED454B1A}" type="slidenum">
              <a:rPr lang="en-GB" smtClean="0"/>
              <a:t>‹#›</a:t>
            </a:fld>
            <a:endParaRPr lang="en-GB"/>
          </a:p>
        </p:txBody>
      </p:sp>
    </p:spTree>
    <p:extLst>
      <p:ext uri="{BB962C8B-B14F-4D97-AF65-F5344CB8AC3E}">
        <p14:creationId xmlns:p14="http://schemas.microsoft.com/office/powerpoint/2010/main" val="29988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FB2AF39-834C-46AC-9DFF-D15A499FD3C1}" type="datetimeFigureOut">
              <a:rPr lang="en-GB" smtClean="0"/>
              <a:t>26/01/2019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1272805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B2AF39-834C-46AC-9DFF-D15A499FD3C1}" type="datetimeFigureOut">
              <a:rPr lang="en-GB" smtClean="0"/>
              <a:t>26/01/2019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14697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B2AF39-834C-46AC-9DFF-D15A499FD3C1}" type="datetimeFigureOut">
              <a:rPr lang="en-GB" smtClean="0"/>
              <a:t>26/01/2019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3830755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FB2AF39-834C-46AC-9DFF-D15A499FD3C1}" type="datetimeFigureOut">
              <a:rPr lang="en-GB" smtClean="0"/>
              <a:t>26/01/2019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96562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B2AF39-834C-46AC-9DFF-D15A499FD3C1}" type="datetimeFigureOut">
              <a:rPr lang="en-GB" smtClean="0"/>
              <a:t>26/01/2019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35472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FB2AF39-834C-46AC-9DFF-D15A499FD3C1}" type="datetimeFigureOut">
              <a:rPr lang="en-GB" smtClean="0"/>
              <a:t>26/01/2019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94059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FB2AF39-834C-46AC-9DFF-D15A499FD3C1}" type="datetimeFigureOut">
              <a:rPr lang="en-GB" smtClean="0"/>
              <a:t>26/01/2019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136209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FB2AF39-834C-46AC-9DFF-D15A499FD3C1}" type="datetimeFigureOut">
              <a:rPr lang="en-GB" smtClean="0"/>
              <a:t>26/01/2019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393412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B2AF39-834C-46AC-9DFF-D15A499FD3C1}" type="datetimeFigureOut">
              <a:rPr lang="en-GB" smtClean="0"/>
              <a:t>26/01/2019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321526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B2AF39-834C-46AC-9DFF-D15A499FD3C1}" type="datetimeFigureOut">
              <a:rPr lang="en-GB" smtClean="0"/>
              <a:t>26/01/2019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201335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B2AF39-834C-46AC-9DFF-D15A499FD3C1}" type="datetimeFigureOut">
              <a:rPr lang="en-GB" smtClean="0"/>
              <a:t>26/01/2019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6B401E-E506-4F61-A958-60A5AEC58D33}" type="slidenum">
              <a:rPr lang="en-GB" smtClean="0"/>
              <a:t>‹#›</a:t>
            </a:fld>
            <a:endParaRPr lang="en-GB"/>
          </a:p>
        </p:txBody>
      </p:sp>
    </p:spTree>
    <p:extLst>
      <p:ext uri="{BB962C8B-B14F-4D97-AF65-F5344CB8AC3E}">
        <p14:creationId xmlns:p14="http://schemas.microsoft.com/office/powerpoint/2010/main" val="3756436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2AF39-834C-46AC-9DFF-D15A499FD3C1}" type="datetimeFigureOut">
              <a:rPr lang="en-GB" smtClean="0"/>
              <a:t>26/01/2019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B401E-E506-4F61-A958-60A5AEC58D33}" type="slidenum">
              <a:rPr lang="en-GB" smtClean="0"/>
              <a:t>‹#›</a:t>
            </a:fld>
            <a:endParaRPr lang="en-GB"/>
          </a:p>
        </p:txBody>
      </p:sp>
    </p:spTree>
    <p:extLst>
      <p:ext uri="{BB962C8B-B14F-4D97-AF65-F5344CB8AC3E}">
        <p14:creationId xmlns:p14="http://schemas.microsoft.com/office/powerpoint/2010/main" val="28506152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706581" y="482413"/>
            <a:ext cx="10058400" cy="960438"/>
          </a:xfrm>
        </p:spPr>
        <p:txBody>
          <a:bodyPr>
            <a:noAutofit/>
          </a:bodyPr>
          <a:lstStyle/>
          <a:p>
            <a:r>
              <a:rPr lang="en-GB" sz="3200" b="1" dirty="0">
                <a:latin typeface="Verdana" panose="020B0604030504040204" pitchFamily="34" charset="0"/>
                <a:ea typeface="Verdana" panose="020B0604030504040204" pitchFamily="34" charset="0"/>
              </a:rPr>
              <a:t>Universal Credit</a:t>
            </a:r>
          </a:p>
        </p:txBody>
      </p:sp>
      <p:sp>
        <p:nvSpPr>
          <p:cNvPr id="5" name="Content Placeholder 4"/>
          <p:cNvSpPr>
            <a:spLocks noGrp="1"/>
          </p:cNvSpPr>
          <p:nvPr>
            <p:ph idx="4294967295"/>
          </p:nvPr>
        </p:nvSpPr>
        <p:spPr>
          <a:xfrm>
            <a:off x="1130531" y="1596477"/>
            <a:ext cx="10088562" cy="4795837"/>
          </a:xfrm>
        </p:spPr>
        <p:txBody>
          <a:bodyPr>
            <a:normAutofit lnSpcReduction="10000"/>
          </a:bodyPr>
          <a:lstStyle/>
          <a:p>
            <a:r>
              <a:rPr lang="en-GB" dirty="0"/>
              <a:t>New means tested benefit for working age people </a:t>
            </a:r>
          </a:p>
          <a:p>
            <a:r>
              <a:rPr lang="en-GB" dirty="0" smtClean="0"/>
              <a:t>Gradual roll out: 2013-2023</a:t>
            </a:r>
          </a:p>
          <a:p>
            <a:r>
              <a:rPr lang="en-GB" dirty="0" smtClean="0"/>
              <a:t>Government’s aims:</a:t>
            </a:r>
          </a:p>
          <a:p>
            <a:pPr lvl="1"/>
            <a:r>
              <a:rPr lang="en-GB" dirty="0"/>
              <a:t>Simplify the benefits system</a:t>
            </a:r>
          </a:p>
          <a:p>
            <a:pPr lvl="1"/>
            <a:r>
              <a:rPr lang="en-GB" dirty="0"/>
              <a:t>Improve incentives to undertake paid work</a:t>
            </a:r>
          </a:p>
          <a:p>
            <a:endParaRPr lang="en-GB" dirty="0" smtClean="0"/>
          </a:p>
          <a:p>
            <a:r>
              <a:rPr lang="en-GB" dirty="0" smtClean="0"/>
              <a:t>Key changes:</a:t>
            </a:r>
          </a:p>
          <a:p>
            <a:pPr lvl="1"/>
            <a:r>
              <a:rPr lang="en-GB" dirty="0" smtClean="0"/>
              <a:t>Monthly payment</a:t>
            </a:r>
          </a:p>
          <a:p>
            <a:pPr lvl="1"/>
            <a:r>
              <a:rPr lang="en-GB" dirty="0" smtClean="0"/>
              <a:t>Digital claims</a:t>
            </a:r>
          </a:p>
          <a:p>
            <a:pPr lvl="1"/>
            <a:r>
              <a:rPr lang="en-GB" dirty="0" smtClean="0"/>
              <a:t>Single taper rate</a:t>
            </a:r>
          </a:p>
          <a:p>
            <a:pPr lvl="1"/>
            <a:r>
              <a:rPr lang="en-GB" dirty="0" smtClean="0"/>
              <a:t>Conditionality and sanctions intensified</a:t>
            </a:r>
          </a:p>
          <a:p>
            <a:pPr lvl="1"/>
            <a:endParaRPr lang="en-GB" dirty="0"/>
          </a:p>
          <a:p>
            <a:pPr lvl="1"/>
            <a:endParaRPr lang="en-GB" dirty="0"/>
          </a:p>
        </p:txBody>
      </p:sp>
      <p:cxnSp>
        <p:nvCxnSpPr>
          <p:cNvPr id="3" name="Straight Connector 2"/>
          <p:cNvCxnSpPr/>
          <p:nvPr/>
        </p:nvCxnSpPr>
        <p:spPr>
          <a:xfrm>
            <a:off x="1130531" y="1347412"/>
            <a:ext cx="9964189" cy="0"/>
          </a:xfrm>
          <a:prstGeom prst="line">
            <a:avLst/>
          </a:prstGeom>
        </p:spPr>
        <p:style>
          <a:lnRef idx="3">
            <a:schemeClr val="accent1"/>
          </a:lnRef>
          <a:fillRef idx="0">
            <a:schemeClr val="accent1"/>
          </a:fillRef>
          <a:effectRef idx="2">
            <a:schemeClr val="accent1"/>
          </a:effectRef>
          <a:fontRef idx="minor">
            <a:schemeClr val="tx1"/>
          </a:fontRef>
        </p:style>
      </p:cxnSp>
      <p:sp>
        <p:nvSpPr>
          <p:cNvPr id="2" name="Rectangle 1"/>
          <p:cNvSpPr/>
          <p:nvPr/>
        </p:nvSpPr>
        <p:spPr>
          <a:xfrm>
            <a:off x="5735781" y="3014192"/>
            <a:ext cx="6096000" cy="400110"/>
          </a:xfrm>
          <a:prstGeom prst="rect">
            <a:avLst/>
          </a:prstGeom>
        </p:spPr>
        <p:txBody>
          <a:bodyPr>
            <a:spAutoFit/>
          </a:bodyPr>
          <a:lstStyle/>
          <a:p>
            <a:pPr lvl="1"/>
            <a:r>
              <a:rPr lang="en-GB" sz="2000" dirty="0" smtClean="0"/>
              <a:t>			</a:t>
            </a:r>
            <a:endParaRPr lang="en-GB" sz="2000" dirty="0"/>
          </a:p>
        </p:txBody>
      </p:sp>
    </p:spTree>
    <p:extLst>
      <p:ext uri="{BB962C8B-B14F-4D97-AF65-F5344CB8AC3E}">
        <p14:creationId xmlns:p14="http://schemas.microsoft.com/office/powerpoint/2010/main" val="2606118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9CCF285-DEA0-475C-A21F-826B95898DB5}"/>
              </a:ext>
            </a:extLst>
          </p:cNvPr>
          <p:cNvCxnSpPr/>
          <p:nvPr/>
        </p:nvCxnSpPr>
        <p:spPr>
          <a:xfrm>
            <a:off x="1122218" y="1372350"/>
            <a:ext cx="9964189"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Rectangle 2">
            <a:extLst>
              <a:ext uri="{FF2B5EF4-FFF2-40B4-BE49-F238E27FC236}">
                <a16:creationId xmlns:a16="http://schemas.microsoft.com/office/drawing/2014/main" id="{F2AAF98B-0C52-49C8-B925-2D8CFE4C0556}"/>
              </a:ext>
            </a:extLst>
          </p:cNvPr>
          <p:cNvSpPr/>
          <p:nvPr/>
        </p:nvSpPr>
        <p:spPr>
          <a:xfrm>
            <a:off x="874644" y="662608"/>
            <a:ext cx="7407965" cy="584775"/>
          </a:xfrm>
          <a:prstGeom prst="rect">
            <a:avLst/>
          </a:prstGeom>
        </p:spPr>
        <p:txBody>
          <a:bodyPr wrap="square">
            <a:spAutoFit/>
          </a:bodyPr>
          <a:lstStyle/>
          <a:p>
            <a:r>
              <a:rPr lang="en-GB" sz="3200" b="1" dirty="0" smtClean="0">
                <a:latin typeface="Verdana" panose="020B0604030504040204" pitchFamily="34" charset="0"/>
                <a:ea typeface="Verdana" panose="020B0604030504040204" pitchFamily="34" charset="0"/>
              </a:rPr>
              <a:t>Current research</a:t>
            </a:r>
            <a:endParaRPr lang="en-GB" sz="3200" dirty="0"/>
          </a:p>
        </p:txBody>
      </p:sp>
      <p:sp>
        <p:nvSpPr>
          <p:cNvPr id="4" name="TextBox 3"/>
          <p:cNvSpPr txBox="1"/>
          <p:nvPr/>
        </p:nvSpPr>
        <p:spPr>
          <a:xfrm>
            <a:off x="731520" y="1637607"/>
            <a:ext cx="10690167" cy="5493812"/>
          </a:xfrm>
          <a:prstGeom prst="rect">
            <a:avLst/>
          </a:prstGeom>
          <a:noFill/>
        </p:spPr>
        <p:txBody>
          <a:bodyPr wrap="square" rtlCol="0">
            <a:spAutoFit/>
          </a:bodyPr>
          <a:lstStyle/>
          <a:p>
            <a:pPr>
              <a:lnSpc>
                <a:spcPct val="150000"/>
              </a:lnSpc>
            </a:pPr>
            <a:r>
              <a:rPr lang="en-GB" dirty="0" smtClean="0">
                <a:latin typeface="Verdana" panose="020B0604030504040204" pitchFamily="34" charset="0"/>
                <a:ea typeface="Verdana" panose="020B0604030504040204" pitchFamily="34" charset="0"/>
                <a:cs typeface="Verdana" panose="020B0604030504040204" pitchFamily="34" charset="0"/>
              </a:rPr>
              <a:t>Investigating how the conditionality within Universal Credit affects:</a:t>
            </a:r>
          </a:p>
          <a:p>
            <a:pPr marL="285750" indent="-285750">
              <a:lnSpc>
                <a:spcPct val="150000"/>
              </a:lnSpc>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mothers</a:t>
            </a:r>
            <a:r>
              <a:rPr lang="en-GB" dirty="0">
                <a:latin typeface="Verdana" panose="020B0604030504040204" pitchFamily="34" charset="0"/>
                <a:ea typeface="Verdana" panose="020B0604030504040204" pitchFamily="34" charset="0"/>
                <a:cs typeface="Verdana" panose="020B0604030504040204" pitchFamily="34" charset="0"/>
              </a:rPr>
              <a:t>’ employment trajectories</a:t>
            </a:r>
            <a:endParaRPr lang="en-GB" dirty="0" smtClean="0">
              <a:latin typeface="Verdana" panose="020B0604030504040204" pitchFamily="34" charset="0"/>
              <a:ea typeface="Verdana" panose="020B0604030504040204" pitchFamily="34" charset="0"/>
              <a:cs typeface="Verdana" panose="020B0604030504040204" pitchFamily="34" charset="0"/>
            </a:endParaRPr>
          </a:p>
          <a:p>
            <a:pPr marL="285750" indent="-285750">
              <a:lnSpc>
                <a:spcPct val="150000"/>
              </a:lnSpc>
              <a:buFont typeface="Arial" panose="020B0604020202020204" pitchFamily="34" charset="0"/>
              <a:buChar char="•"/>
            </a:pPr>
            <a:r>
              <a:rPr lang="en-GB" dirty="0">
                <a:latin typeface="Verdana" panose="020B0604030504040204" pitchFamily="34" charset="0"/>
                <a:ea typeface="Verdana" panose="020B0604030504040204" pitchFamily="34" charset="0"/>
                <a:cs typeface="Verdana" panose="020B0604030504040204" pitchFamily="34" charset="0"/>
              </a:rPr>
              <a:t>the valuing of informal care </a:t>
            </a:r>
          </a:p>
          <a:p>
            <a:pPr marL="285750" indent="-285750">
              <a:lnSpc>
                <a:spcPct val="150000"/>
              </a:lnSpc>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mothers</a:t>
            </a:r>
            <a:r>
              <a:rPr lang="en-GB" dirty="0">
                <a:latin typeface="Verdana" panose="020B0604030504040204" pitchFamily="34" charset="0"/>
                <a:ea typeface="Verdana" panose="020B0604030504040204" pitchFamily="34" charset="0"/>
                <a:cs typeface="Verdana" panose="020B0604030504040204" pitchFamily="34" charset="0"/>
              </a:rPr>
              <a:t>’ agency in relation to engagement in informal care and paid </a:t>
            </a:r>
            <a:r>
              <a:rPr lang="en-GB" dirty="0" smtClean="0">
                <a:latin typeface="Verdana" panose="020B0604030504040204" pitchFamily="34" charset="0"/>
                <a:ea typeface="Verdana" panose="020B0604030504040204" pitchFamily="34" charset="0"/>
                <a:cs typeface="Verdana" panose="020B0604030504040204" pitchFamily="34" charset="0"/>
              </a:rPr>
              <a:t>work</a:t>
            </a:r>
          </a:p>
          <a:p>
            <a:pPr>
              <a:lnSpc>
                <a:spcPct val="150000"/>
              </a:lnSpc>
            </a:pPr>
            <a:endParaRPr lang="en-GB"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n-GB" dirty="0" smtClean="0">
                <a:latin typeface="Verdana" panose="020B0604030504040204" pitchFamily="34" charset="0"/>
                <a:ea typeface="Verdana" panose="020B0604030504040204" pitchFamily="34" charset="0"/>
                <a:cs typeface="Verdana" panose="020B0604030504040204" pitchFamily="34" charset="0"/>
              </a:rPr>
              <a:t>Methods:</a:t>
            </a:r>
          </a:p>
          <a:p>
            <a:pPr marL="285750" indent="-285750">
              <a:lnSpc>
                <a:spcPct val="150000"/>
              </a:lnSpc>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Qualitative longitudinal research (two waves of interviews, nine months apart)</a:t>
            </a:r>
          </a:p>
          <a:p>
            <a:pPr marL="285750" indent="-285750">
              <a:lnSpc>
                <a:spcPct val="150000"/>
              </a:lnSpc>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Aim: recruit twenty-five mothers who are in receipt of Universal Credit and who are required to prepare for work or job-search</a:t>
            </a:r>
          </a:p>
          <a:p>
            <a:pPr>
              <a:lnSpc>
                <a:spcPct val="150000"/>
              </a:lnSpc>
            </a:pPr>
            <a:r>
              <a:rPr lang="en-GB" dirty="0" smtClean="0">
                <a:latin typeface="Verdana" panose="020B0604030504040204" pitchFamily="34" charset="0"/>
                <a:ea typeface="Verdana" panose="020B0604030504040204" pitchFamily="34" charset="0"/>
                <a:cs typeface="Verdana" panose="020B0604030504040204" pitchFamily="34" charset="0"/>
              </a:rPr>
              <a:t>Progress to date:</a:t>
            </a:r>
          </a:p>
          <a:p>
            <a:pPr marL="285750" indent="-285750">
              <a:lnSpc>
                <a:spcPct val="150000"/>
              </a:lnSpc>
              <a:buFont typeface="Arial" panose="020B0604020202020204" pitchFamily="34" charset="0"/>
              <a:buChar char="•"/>
            </a:pPr>
            <a:r>
              <a:rPr lang="en-GB" dirty="0" smtClean="0">
                <a:latin typeface="Verdana" panose="020B0604030504040204" pitchFamily="34" charset="0"/>
                <a:ea typeface="Verdana" panose="020B0604030504040204" pitchFamily="34" charset="0"/>
                <a:cs typeface="Verdana" panose="020B0604030504040204" pitchFamily="34" charset="0"/>
              </a:rPr>
              <a:t>Fourteen mothers from one city recruited and interviewed (twelve single mothers, two coupled mothers)</a:t>
            </a:r>
          </a:p>
          <a:p>
            <a:pPr marL="285750" indent="-285750">
              <a:lnSpc>
                <a:spcPct val="150000"/>
              </a:lnSpc>
              <a:buFontTx/>
              <a:buChar char="-"/>
            </a:pP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9773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p:cNvSpPr>
          <p:nvPr/>
        </p:nvSpPr>
        <p:spPr>
          <a:xfrm>
            <a:off x="1073909" y="214325"/>
            <a:ext cx="10088880" cy="622623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dirty="0"/>
              <a:t/>
            </a:r>
            <a:br>
              <a:rPr lang="en-GB" dirty="0"/>
            </a:br>
            <a:endParaRPr lang="en-GB" dirty="0"/>
          </a:p>
          <a:p>
            <a:pPr>
              <a:lnSpc>
                <a:spcPct val="120000"/>
              </a:lnSpc>
            </a:pPr>
            <a:endParaRPr lang="en-GB" sz="5000" i="1" dirty="0"/>
          </a:p>
          <a:p>
            <a:r>
              <a:rPr lang="en-GB" dirty="0"/>
              <a:t/>
            </a:r>
            <a:br>
              <a:rPr lang="en-GB" dirty="0"/>
            </a:br>
            <a:endParaRPr lang="en-GB" dirty="0"/>
          </a:p>
        </p:txBody>
      </p:sp>
      <p:graphicFrame>
        <p:nvGraphicFramePr>
          <p:cNvPr id="4" name="Table 3">
            <a:extLst>
              <a:ext uri="{FF2B5EF4-FFF2-40B4-BE49-F238E27FC236}">
                <a16:creationId xmlns:a16="http://schemas.microsoft.com/office/drawing/2014/main" id="{2A2F7DC3-BA2F-4FAE-9723-8F50F7766DBF}"/>
              </a:ext>
            </a:extLst>
          </p:cNvPr>
          <p:cNvGraphicFramePr>
            <a:graphicFrameLocks noGrp="1"/>
          </p:cNvGraphicFramePr>
          <p:nvPr>
            <p:extLst>
              <p:ext uri="{D42A27DB-BD31-4B8C-83A1-F6EECF244321}">
                <p14:modId xmlns:p14="http://schemas.microsoft.com/office/powerpoint/2010/main" val="503263022"/>
              </p:ext>
            </p:extLst>
          </p:nvPr>
        </p:nvGraphicFramePr>
        <p:xfrm>
          <a:off x="2054349" y="434070"/>
          <a:ext cx="8128000" cy="5643880"/>
        </p:xfrm>
        <a:graphic>
          <a:graphicData uri="http://schemas.openxmlformats.org/drawingml/2006/table">
            <a:tbl>
              <a:tblPr firstRow="1" bandRow="1">
                <a:tableStyleId>{5C22544A-7EE6-4342-B048-85BDC9FD1C3A}</a:tableStyleId>
              </a:tblPr>
              <a:tblGrid>
                <a:gridCol w="1585843">
                  <a:extLst>
                    <a:ext uri="{9D8B030D-6E8A-4147-A177-3AD203B41FA5}">
                      <a16:colId xmlns:a16="http://schemas.microsoft.com/office/drawing/2014/main" val="2518149465"/>
                    </a:ext>
                  </a:extLst>
                </a:gridCol>
                <a:gridCol w="6542157">
                  <a:extLst>
                    <a:ext uri="{9D8B030D-6E8A-4147-A177-3AD203B41FA5}">
                      <a16:colId xmlns:a16="http://schemas.microsoft.com/office/drawing/2014/main" val="1411659684"/>
                    </a:ext>
                  </a:extLst>
                </a:gridCol>
              </a:tblGrid>
              <a:tr h="370840">
                <a:tc>
                  <a:txBody>
                    <a:bodyPr/>
                    <a:lstStyle/>
                    <a:p>
                      <a:r>
                        <a:rPr lang="en-GB" sz="1600" dirty="0">
                          <a:latin typeface="Verdana" panose="020B0604030504040204" pitchFamily="34" charset="0"/>
                          <a:ea typeface="Verdana" panose="020B0604030504040204" pitchFamily="34" charset="0"/>
                        </a:rPr>
                        <a:t>Age of youngest child</a:t>
                      </a:r>
                    </a:p>
                  </a:txBody>
                  <a:tcPr/>
                </a:tc>
                <a:tc>
                  <a:txBody>
                    <a:bodyPr/>
                    <a:lstStyle/>
                    <a:p>
                      <a:r>
                        <a:rPr lang="en-GB" sz="1600" dirty="0">
                          <a:latin typeface="Verdana" panose="020B0604030504040204" pitchFamily="34" charset="0"/>
                          <a:ea typeface="Verdana" panose="020B0604030504040204" pitchFamily="34" charset="0"/>
                        </a:rPr>
                        <a:t>Work-related requirements</a:t>
                      </a:r>
                    </a:p>
                  </a:txBody>
                  <a:tcPr/>
                </a:tc>
                <a:extLst>
                  <a:ext uri="{0D108BD9-81ED-4DB2-BD59-A6C34878D82A}">
                    <a16:rowId xmlns:a16="http://schemas.microsoft.com/office/drawing/2014/main" val="3866516151"/>
                  </a:ext>
                </a:extLst>
              </a:tr>
              <a:tr h="370840">
                <a:tc>
                  <a:txBody>
                    <a:bodyPr/>
                    <a:lstStyle/>
                    <a:p>
                      <a:pPr>
                        <a:lnSpc>
                          <a:spcPct val="150000"/>
                        </a:lnSpc>
                      </a:pPr>
                      <a:r>
                        <a:rPr lang="en-GB" sz="1600" dirty="0">
                          <a:latin typeface="Verdana" panose="020B0604030504040204" pitchFamily="34" charset="0"/>
                          <a:ea typeface="Verdana" panose="020B0604030504040204" pitchFamily="34" charset="0"/>
                        </a:rPr>
                        <a:t>Under one</a:t>
                      </a:r>
                    </a:p>
                  </a:txBody>
                  <a:tcPr/>
                </a:tc>
                <a:tc>
                  <a:txBody>
                    <a:bodyPr/>
                    <a:lstStyle/>
                    <a:p>
                      <a:pPr>
                        <a:lnSpc>
                          <a:spcPct val="150000"/>
                        </a:lnSpc>
                      </a:pPr>
                      <a:r>
                        <a:rPr lang="en-GB" sz="1600" kern="1200" dirty="0">
                          <a:solidFill>
                            <a:schemeClr val="dk1"/>
                          </a:solidFill>
                          <a:effectLst/>
                          <a:latin typeface="Verdana" panose="020B0604030504040204" pitchFamily="34" charset="0"/>
                          <a:ea typeface="Verdana" panose="020B0604030504040204" pitchFamily="34" charset="0"/>
                          <a:cs typeface="+mn-cs"/>
                        </a:rPr>
                        <a:t>You don’t need to look for work in order to receive Universal Credit.</a:t>
                      </a:r>
                      <a:endParaRPr lang="en-GB" sz="16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758405797"/>
                  </a:ext>
                </a:extLst>
              </a:tr>
              <a:tr h="370840">
                <a:tc>
                  <a:txBody>
                    <a:bodyPr/>
                    <a:lstStyle/>
                    <a:p>
                      <a:pPr>
                        <a:lnSpc>
                          <a:spcPct val="150000"/>
                        </a:lnSpc>
                      </a:pPr>
                      <a:r>
                        <a:rPr lang="en-GB" sz="1600" dirty="0">
                          <a:latin typeface="Verdana" panose="020B0604030504040204" pitchFamily="34" charset="0"/>
                          <a:ea typeface="Verdana" panose="020B0604030504040204" pitchFamily="34" charset="0"/>
                        </a:rPr>
                        <a:t>Age 1</a:t>
                      </a:r>
                    </a:p>
                  </a:txBody>
                  <a:tcPr/>
                </a:tc>
                <a:tc>
                  <a:txBody>
                    <a:bodyPr/>
                    <a:lstStyle/>
                    <a:p>
                      <a:pPr>
                        <a:lnSpc>
                          <a:spcPct val="150000"/>
                        </a:lnSpc>
                      </a:pPr>
                      <a:r>
                        <a:rPr lang="en-GB" sz="1600" kern="1200" dirty="0">
                          <a:solidFill>
                            <a:schemeClr val="dk1"/>
                          </a:solidFill>
                          <a:effectLst/>
                          <a:latin typeface="Verdana" panose="020B0604030504040204" pitchFamily="34" charset="0"/>
                          <a:ea typeface="Verdana" panose="020B0604030504040204" pitchFamily="34" charset="0"/>
                          <a:cs typeface="+mn-cs"/>
                        </a:rPr>
                        <a:t>You will be asked to attend work focused interviews with your work coach to discuss plans for a future move into work.</a:t>
                      </a:r>
                      <a:endParaRPr lang="en-GB" sz="16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354739651"/>
                  </a:ext>
                </a:extLst>
              </a:tr>
              <a:tr h="370840">
                <a:tc>
                  <a:txBody>
                    <a:bodyPr/>
                    <a:lstStyle/>
                    <a:p>
                      <a:r>
                        <a:rPr lang="en-GB" sz="1600" dirty="0">
                          <a:latin typeface="Verdana" panose="020B0604030504040204" pitchFamily="34" charset="0"/>
                          <a:ea typeface="Verdana" panose="020B0604030504040204" pitchFamily="34" charset="0"/>
                        </a:rPr>
                        <a:t>Age 2</a:t>
                      </a:r>
                    </a:p>
                  </a:txBody>
                  <a:tcPr/>
                </a:tc>
                <a:tc>
                  <a:txBody>
                    <a:bodyPr/>
                    <a:lstStyle/>
                    <a:p>
                      <a:r>
                        <a:rPr lang="en-GB" sz="1600" kern="1200" dirty="0">
                          <a:solidFill>
                            <a:schemeClr val="dk1"/>
                          </a:solidFill>
                          <a:effectLst/>
                          <a:latin typeface="Verdana" panose="020B0604030504040204" pitchFamily="34" charset="0"/>
                          <a:ea typeface="Verdana" panose="020B0604030504040204" pitchFamily="34" charset="0"/>
                          <a:cs typeface="+mn-cs"/>
                        </a:rPr>
                        <a:t>You will be expected to take active steps to prepare for work. </a:t>
                      </a:r>
                      <a:endParaRPr lang="en-GB" sz="1600"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4103915521"/>
                  </a:ext>
                </a:extLst>
              </a:tr>
              <a:tr h="370840">
                <a:tc>
                  <a:txBody>
                    <a:bodyPr/>
                    <a:lstStyle/>
                    <a:p>
                      <a:r>
                        <a:rPr lang="en-GB" sz="1600" dirty="0">
                          <a:latin typeface="Verdana" panose="020B0604030504040204" pitchFamily="34" charset="0"/>
                          <a:ea typeface="Verdana" panose="020B0604030504040204" pitchFamily="34" charset="0"/>
                        </a:rPr>
                        <a:t>Age 3 or 4</a:t>
                      </a:r>
                    </a:p>
                  </a:txBody>
                  <a:tcPr/>
                </a:tc>
                <a:tc>
                  <a:txBody>
                    <a:bodyPr/>
                    <a:lstStyle/>
                    <a:p>
                      <a:pPr>
                        <a:lnSpc>
                          <a:spcPct val="150000"/>
                        </a:lnSpc>
                        <a:spcBef>
                          <a:spcPts val="2300"/>
                        </a:spcBef>
                        <a:spcAft>
                          <a:spcPts val="0"/>
                        </a:spcAft>
                      </a:pPr>
                      <a:r>
                        <a:rPr lang="en-GB" sz="1600" dirty="0">
                          <a:solidFill>
                            <a:srgbClr val="0B0C0C"/>
                          </a:solidFill>
                          <a:effectLst/>
                          <a:latin typeface="Verdana" panose="020B0604030504040204" pitchFamily="34" charset="0"/>
                          <a:ea typeface="Verdana" panose="020B0604030504040204" pitchFamily="34" charset="0"/>
                          <a:cs typeface="Times New Roman" panose="02020603050405020304" pitchFamily="18" charset="0"/>
                        </a:rPr>
                        <a:t> You will be expected to work a maximum of 16 hours a week (or spend 16 hours a week looking for work).</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101600" marT="101600" marB="101600"/>
                </a:tc>
                <a:extLst>
                  <a:ext uri="{0D108BD9-81ED-4DB2-BD59-A6C34878D82A}">
                    <a16:rowId xmlns:a16="http://schemas.microsoft.com/office/drawing/2014/main" val="976700007"/>
                  </a:ext>
                </a:extLst>
              </a:tr>
              <a:tr h="513891">
                <a:tc>
                  <a:txBody>
                    <a:bodyPr/>
                    <a:lstStyle/>
                    <a:p>
                      <a:r>
                        <a:rPr lang="en-GB" sz="1600" dirty="0">
                          <a:latin typeface="Verdana" panose="020B0604030504040204" pitchFamily="34" charset="0"/>
                          <a:ea typeface="Verdana" panose="020B0604030504040204" pitchFamily="34" charset="0"/>
                        </a:rPr>
                        <a:t>Age 5 – 12</a:t>
                      </a:r>
                    </a:p>
                  </a:txBody>
                  <a:tcPr/>
                </a:tc>
                <a:tc>
                  <a:txBody>
                    <a:bodyPr/>
                    <a:lstStyle/>
                    <a:p>
                      <a:pPr>
                        <a:lnSpc>
                          <a:spcPct val="150000"/>
                        </a:lnSpc>
                        <a:spcBef>
                          <a:spcPts val="2300"/>
                        </a:spcBef>
                        <a:spcAft>
                          <a:spcPts val="0"/>
                        </a:spcAft>
                      </a:pPr>
                      <a:r>
                        <a:rPr lang="en-GB" sz="1600" dirty="0">
                          <a:solidFill>
                            <a:srgbClr val="0B0C0C"/>
                          </a:solidFill>
                          <a:effectLst/>
                          <a:latin typeface="Verdana" panose="020B0604030504040204" pitchFamily="34" charset="0"/>
                          <a:ea typeface="Verdana" panose="020B0604030504040204" pitchFamily="34" charset="0"/>
                          <a:cs typeface="Times New Roman" panose="02020603050405020304" pitchFamily="18" charset="0"/>
                        </a:rPr>
                        <a:t> You will be expected to work a maximum of 25 hours a week       (or spend 25 hours a week looking for work).</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101600" marT="101600" marB="101600"/>
                </a:tc>
                <a:extLst>
                  <a:ext uri="{0D108BD9-81ED-4DB2-BD59-A6C34878D82A}">
                    <a16:rowId xmlns:a16="http://schemas.microsoft.com/office/drawing/2014/main" val="450413228"/>
                  </a:ext>
                </a:extLst>
              </a:tr>
              <a:tr h="370840">
                <a:tc>
                  <a:txBody>
                    <a:bodyPr/>
                    <a:lstStyle/>
                    <a:p>
                      <a:r>
                        <a:rPr lang="en-GB" sz="1600" dirty="0">
                          <a:latin typeface="Verdana" panose="020B0604030504040204" pitchFamily="34" charset="0"/>
                          <a:ea typeface="Verdana" panose="020B0604030504040204" pitchFamily="34" charset="0"/>
                        </a:rPr>
                        <a:t>Age 13 and above</a:t>
                      </a:r>
                    </a:p>
                  </a:txBody>
                  <a:tcPr/>
                </a:tc>
                <a:tc>
                  <a:txBody>
                    <a:bodyPr/>
                    <a:lstStyle/>
                    <a:p>
                      <a:pPr>
                        <a:lnSpc>
                          <a:spcPct val="150000"/>
                        </a:lnSpc>
                        <a:spcBef>
                          <a:spcPts val="2300"/>
                        </a:spcBef>
                        <a:spcAft>
                          <a:spcPts val="0"/>
                        </a:spcAft>
                      </a:pPr>
                      <a:r>
                        <a:rPr lang="en-GB" sz="1600" dirty="0">
                          <a:solidFill>
                            <a:srgbClr val="0B0C0C"/>
                          </a:solidFill>
                          <a:effectLst/>
                          <a:latin typeface="Verdana" panose="020B0604030504040204" pitchFamily="34" charset="0"/>
                          <a:ea typeface="Verdana" panose="020B0604030504040204" pitchFamily="34" charset="0"/>
                          <a:cs typeface="Times New Roman" panose="02020603050405020304" pitchFamily="18" charset="0"/>
                        </a:rPr>
                        <a:t> You will be expected to work a maximum of 35 hours a week (or spend 35 hours a week looking for work).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0" marR="101600" marT="101600" marB="101600"/>
                </a:tc>
                <a:extLst>
                  <a:ext uri="{0D108BD9-81ED-4DB2-BD59-A6C34878D82A}">
                    <a16:rowId xmlns:a16="http://schemas.microsoft.com/office/drawing/2014/main" val="3124307825"/>
                  </a:ext>
                </a:extLst>
              </a:tr>
            </a:tbl>
          </a:graphicData>
        </a:graphic>
      </p:graphicFrame>
      <p:sp>
        <p:nvSpPr>
          <p:cNvPr id="5" name="TextBox 4">
            <a:extLst>
              <a:ext uri="{FF2B5EF4-FFF2-40B4-BE49-F238E27FC236}">
                <a16:creationId xmlns:a16="http://schemas.microsoft.com/office/drawing/2014/main" id="{943346E8-8F1E-4F9B-9484-16B5511A5E2E}"/>
              </a:ext>
            </a:extLst>
          </p:cNvPr>
          <p:cNvSpPr txBox="1"/>
          <p:nvPr/>
        </p:nvSpPr>
        <p:spPr>
          <a:xfrm>
            <a:off x="2164522" y="5923722"/>
            <a:ext cx="8636000" cy="584775"/>
          </a:xfrm>
          <a:prstGeom prst="rect">
            <a:avLst/>
          </a:prstGeom>
          <a:noFill/>
        </p:spPr>
        <p:txBody>
          <a:bodyPr wrap="square" rtlCol="0">
            <a:spAutoFit/>
          </a:bodyPr>
          <a:lstStyle/>
          <a:p>
            <a:endParaRPr lang="en-GB" sz="1600" dirty="0" smtClean="0"/>
          </a:p>
          <a:p>
            <a:r>
              <a:rPr lang="en-GB" sz="1600" dirty="0" smtClean="0"/>
              <a:t>Source</a:t>
            </a:r>
            <a:r>
              <a:rPr lang="en-GB" sz="1600" dirty="0"/>
              <a:t>: DWP 2017 </a:t>
            </a:r>
            <a:r>
              <a:rPr lang="en-GB" sz="1600" i="1" dirty="0"/>
              <a:t>Universal Credit: Further information for families</a:t>
            </a:r>
          </a:p>
        </p:txBody>
      </p:sp>
    </p:spTree>
    <p:extLst>
      <p:ext uri="{BB962C8B-B14F-4D97-AF65-F5344CB8AC3E}">
        <p14:creationId xmlns:p14="http://schemas.microsoft.com/office/powerpoint/2010/main" val="3432362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p:cNvSpPr>
          <p:nvPr/>
        </p:nvSpPr>
        <p:spPr>
          <a:xfrm>
            <a:off x="1047404" y="174567"/>
            <a:ext cx="10088880" cy="626779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20000"/>
              </a:lnSpc>
            </a:pPr>
            <a:r>
              <a:rPr lang="en-GB" sz="6400" dirty="0"/>
              <a:t/>
            </a:r>
            <a:br>
              <a:rPr lang="en-GB" sz="6400" dirty="0"/>
            </a:br>
            <a:endParaRPr lang="en-GB" sz="6400" dirty="0"/>
          </a:p>
          <a:p>
            <a:pPr>
              <a:lnSpc>
                <a:spcPct val="120000"/>
              </a:lnSpc>
            </a:pPr>
            <a:endParaRPr lang="en-GB" sz="5000" i="1" dirty="0"/>
          </a:p>
          <a:p>
            <a:pPr>
              <a:lnSpc>
                <a:spcPct val="120000"/>
              </a:lnSpc>
            </a:pPr>
            <a:r>
              <a:rPr lang="en-GB" dirty="0"/>
              <a:t/>
            </a:r>
            <a:br>
              <a:rPr lang="en-GB" dirty="0"/>
            </a:br>
            <a:endParaRPr lang="en-GB" dirty="0"/>
          </a:p>
        </p:txBody>
      </p:sp>
      <p:sp>
        <p:nvSpPr>
          <p:cNvPr id="2" name="TextBox 1">
            <a:extLst>
              <a:ext uri="{FF2B5EF4-FFF2-40B4-BE49-F238E27FC236}">
                <a16:creationId xmlns:a16="http://schemas.microsoft.com/office/drawing/2014/main" id="{62369C80-4D29-474F-9F78-5AD2337FB133}"/>
              </a:ext>
            </a:extLst>
          </p:cNvPr>
          <p:cNvSpPr txBox="1"/>
          <p:nvPr/>
        </p:nvSpPr>
        <p:spPr>
          <a:xfrm>
            <a:off x="983372" y="5437494"/>
            <a:ext cx="10216944" cy="338554"/>
          </a:xfrm>
          <a:prstGeom prst="rect">
            <a:avLst/>
          </a:prstGeom>
          <a:noFill/>
        </p:spPr>
        <p:txBody>
          <a:bodyPr wrap="square" rtlCol="0">
            <a:spAutoFit/>
          </a:bodyPr>
          <a:lstStyle/>
          <a:p>
            <a:r>
              <a:rPr lang="en-GB" sz="1600" dirty="0">
                <a:latin typeface="Verdana" panose="020B0604030504040204" pitchFamily="34" charset="0"/>
                <a:ea typeface="Verdana" panose="020B0604030504040204" pitchFamily="34" charset="0"/>
              </a:rPr>
              <a:t>Source: Gingerbread 2018, </a:t>
            </a:r>
            <a:r>
              <a:rPr lang="en-GB" sz="1600" i="1" dirty="0">
                <a:latin typeface="Verdana" panose="020B0604030504040204" pitchFamily="34" charset="0"/>
                <a:ea typeface="Verdana" panose="020B0604030504040204" pitchFamily="34" charset="0"/>
              </a:rPr>
              <a:t>Unhelpful and unfair? The impact of single parent sanctions</a:t>
            </a:r>
            <a:endParaRPr lang="en-GB" i="1" dirty="0"/>
          </a:p>
        </p:txBody>
      </p:sp>
      <p:sp>
        <p:nvSpPr>
          <p:cNvPr id="6" name="TextBox 5"/>
          <p:cNvSpPr txBox="1"/>
          <p:nvPr/>
        </p:nvSpPr>
        <p:spPr>
          <a:xfrm>
            <a:off x="4330931" y="1546167"/>
            <a:ext cx="6492240" cy="369332"/>
          </a:xfrm>
          <a:prstGeom prst="rect">
            <a:avLst/>
          </a:prstGeom>
          <a:noFill/>
        </p:spPr>
        <p:txBody>
          <a:bodyPr wrap="square" rtlCol="0">
            <a:spAutoFit/>
          </a:bodyPr>
          <a:lstStyle/>
          <a:p>
            <a:endParaRPr lang="en-GB" dirty="0">
              <a:solidFill>
                <a:srgbClr val="7030A0"/>
              </a:solidFill>
            </a:endParaRPr>
          </a:p>
        </p:txBody>
      </p:sp>
      <p:pic>
        <p:nvPicPr>
          <p:cNvPr id="1026" name="Picture 2" descr="Image result for Gingerbread Changing age at which single parents must comply with full job-seeking requirem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404" y="657749"/>
            <a:ext cx="9725025" cy="437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353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DBEFB1C-2972-4BB9-8A39-57F4C6079894}"/>
              </a:ext>
            </a:extLst>
          </p:cNvPr>
          <p:cNvGraphicFramePr>
            <a:graphicFrameLocks noGrp="1"/>
          </p:cNvGraphicFramePr>
          <p:nvPr>
            <p:extLst>
              <p:ext uri="{D42A27DB-BD31-4B8C-83A1-F6EECF244321}">
                <p14:modId xmlns:p14="http://schemas.microsoft.com/office/powerpoint/2010/main" val="3578480625"/>
              </p:ext>
            </p:extLst>
          </p:nvPr>
        </p:nvGraphicFramePr>
        <p:xfrm>
          <a:off x="672367" y="155653"/>
          <a:ext cx="10923888" cy="6513178"/>
        </p:xfrm>
        <a:graphic>
          <a:graphicData uri="http://schemas.openxmlformats.org/drawingml/2006/table">
            <a:tbl>
              <a:tblPr firstRow="1" firstCol="1" bandRow="1">
                <a:tableStyleId>{5C22544A-7EE6-4342-B048-85BDC9FD1C3A}</a:tableStyleId>
              </a:tblPr>
              <a:tblGrid>
                <a:gridCol w="1665302">
                  <a:extLst>
                    <a:ext uri="{9D8B030D-6E8A-4147-A177-3AD203B41FA5}">
                      <a16:colId xmlns:a16="http://schemas.microsoft.com/office/drawing/2014/main" val="51413942"/>
                    </a:ext>
                  </a:extLst>
                </a:gridCol>
                <a:gridCol w="1898539">
                  <a:extLst>
                    <a:ext uri="{9D8B030D-6E8A-4147-A177-3AD203B41FA5}">
                      <a16:colId xmlns:a16="http://schemas.microsoft.com/office/drawing/2014/main" val="3305997243"/>
                    </a:ext>
                  </a:extLst>
                </a:gridCol>
                <a:gridCol w="1557762">
                  <a:extLst>
                    <a:ext uri="{9D8B030D-6E8A-4147-A177-3AD203B41FA5}">
                      <a16:colId xmlns:a16="http://schemas.microsoft.com/office/drawing/2014/main" val="416946326"/>
                    </a:ext>
                  </a:extLst>
                </a:gridCol>
                <a:gridCol w="1900009">
                  <a:extLst>
                    <a:ext uri="{9D8B030D-6E8A-4147-A177-3AD203B41FA5}">
                      <a16:colId xmlns:a16="http://schemas.microsoft.com/office/drawing/2014/main" val="498209753"/>
                    </a:ext>
                  </a:extLst>
                </a:gridCol>
                <a:gridCol w="1677730">
                  <a:extLst>
                    <a:ext uri="{9D8B030D-6E8A-4147-A177-3AD203B41FA5}">
                      <a16:colId xmlns:a16="http://schemas.microsoft.com/office/drawing/2014/main" val="1049371919"/>
                    </a:ext>
                  </a:extLst>
                </a:gridCol>
                <a:gridCol w="1827480">
                  <a:extLst>
                    <a:ext uri="{9D8B030D-6E8A-4147-A177-3AD203B41FA5}">
                      <a16:colId xmlns:a16="http://schemas.microsoft.com/office/drawing/2014/main" val="2847840326"/>
                    </a:ext>
                  </a:extLst>
                </a:gridCol>
                <a:gridCol w="397066">
                  <a:extLst>
                    <a:ext uri="{9D8B030D-6E8A-4147-A177-3AD203B41FA5}">
                      <a16:colId xmlns:a16="http://schemas.microsoft.com/office/drawing/2014/main" val="8934404"/>
                    </a:ext>
                  </a:extLst>
                </a:gridCol>
              </a:tblGrid>
              <a:tr h="967408">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Participant</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Single or joint claim</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Number of children</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Highest qualification</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Region</a:t>
                      </a:r>
                    </a:p>
                  </a:txBody>
                  <a:tcPr marL="37726" marR="37726" marT="0" marB="0"/>
                </a:tc>
                <a:tc gridSpan="2">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Age of participant</a:t>
                      </a:r>
                    </a:p>
                  </a:txBody>
                  <a:tcPr marL="37726" marR="37726" marT="0" marB="0"/>
                </a:tc>
                <a:tc hMerge="1">
                  <a:txBody>
                    <a:bodyPr/>
                    <a:lstStyle/>
                    <a:p>
                      <a:endParaRPr lang="en-GB"/>
                    </a:p>
                  </a:txBody>
                  <a:tcPr/>
                </a:tc>
                <a:extLst>
                  <a:ext uri="{0D108BD9-81ED-4DB2-BD59-A6C34878D82A}">
                    <a16:rowId xmlns:a16="http://schemas.microsoft.com/office/drawing/2014/main" val="3993313269"/>
                  </a:ext>
                </a:extLst>
              </a:tr>
              <a:tr h="42460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Abby</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Joint</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College</a:t>
                      </a:r>
                    </a:p>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certification</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Yorkshire</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20s</a:t>
                      </a:r>
                    </a:p>
                  </a:txBody>
                  <a:tcPr marL="37726" marR="37726" marT="0" marB="0"/>
                </a:tc>
                <a:tc hMerge="1">
                  <a:txBody>
                    <a:bodyPr/>
                    <a:lstStyle/>
                    <a:p>
                      <a:endParaRPr lang="en-GB"/>
                    </a:p>
                  </a:txBody>
                  <a:tcPr/>
                </a:tc>
                <a:extLst>
                  <a:ext uri="{0D108BD9-81ED-4DB2-BD59-A6C34878D82A}">
                    <a16:rowId xmlns:a16="http://schemas.microsoft.com/office/drawing/2014/main" val="3452689586"/>
                  </a:ext>
                </a:extLst>
              </a:tr>
              <a:tr h="36131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Angie</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Single</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1</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Postgraduate diploma</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Yorkshire</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40s</a:t>
                      </a:r>
                    </a:p>
                  </a:txBody>
                  <a:tcPr marL="37726" marR="37726" marT="0" marB="0"/>
                </a:tc>
                <a:tc hMerge="1">
                  <a:txBody>
                    <a:bodyPr/>
                    <a:lstStyle/>
                    <a:p>
                      <a:endParaRPr lang="en-GB"/>
                    </a:p>
                  </a:txBody>
                  <a:tcPr/>
                </a:tc>
                <a:extLst>
                  <a:ext uri="{0D108BD9-81ED-4DB2-BD59-A6C34878D82A}">
                    <a16:rowId xmlns:a16="http://schemas.microsoft.com/office/drawing/2014/main" val="2149837449"/>
                  </a:ext>
                </a:extLst>
              </a:tr>
              <a:tr h="36131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Anwen</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Joint</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Degree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North East</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30s</a:t>
                      </a:r>
                    </a:p>
                  </a:txBody>
                  <a:tcPr marL="37726" marR="37726" marT="0" marB="0"/>
                </a:tc>
                <a:tc hMerge="1">
                  <a:txBody>
                    <a:bodyPr/>
                    <a:lstStyle/>
                    <a:p>
                      <a:endParaRPr lang="en-GB"/>
                    </a:p>
                  </a:txBody>
                  <a:tcPr/>
                </a:tc>
                <a:extLst>
                  <a:ext uri="{0D108BD9-81ED-4DB2-BD59-A6C34878D82A}">
                    <a16:rowId xmlns:a16="http://schemas.microsoft.com/office/drawing/2014/main" val="652785103"/>
                  </a:ext>
                </a:extLst>
              </a:tr>
              <a:tr h="36131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Claire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Single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1</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Degree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North West</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20s</a:t>
                      </a:r>
                    </a:p>
                  </a:txBody>
                  <a:tcPr marL="37726" marR="37726" marT="0" marB="0"/>
                </a:tc>
                <a:tc hMerge="1">
                  <a:txBody>
                    <a:bodyPr/>
                    <a:lstStyle/>
                    <a:p>
                      <a:endParaRPr lang="en-GB"/>
                    </a:p>
                  </a:txBody>
                  <a:tcPr/>
                </a:tc>
                <a:extLst>
                  <a:ext uri="{0D108BD9-81ED-4DB2-BD59-A6C34878D82A}">
                    <a16:rowId xmlns:a16="http://schemas.microsoft.com/office/drawing/2014/main" val="985218698"/>
                  </a:ext>
                </a:extLst>
              </a:tr>
              <a:tr h="42460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Gemma</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Single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College </a:t>
                      </a:r>
                    </a:p>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certification</a:t>
                      </a:r>
                    </a:p>
                  </a:txBody>
                  <a:tcPr marL="37726" marR="37726" marT="0" marB="0"/>
                </a:tc>
                <a:tc>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Yorkshire</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20s</a:t>
                      </a:r>
                    </a:p>
                  </a:txBody>
                  <a:tcPr marL="37726" marR="37726" marT="0" marB="0"/>
                </a:tc>
                <a:tc hMerge="1">
                  <a:txBody>
                    <a:bodyPr/>
                    <a:lstStyle/>
                    <a:p>
                      <a:endParaRPr lang="en-GB"/>
                    </a:p>
                  </a:txBody>
                  <a:tcPr/>
                </a:tc>
                <a:extLst>
                  <a:ext uri="{0D108BD9-81ED-4DB2-BD59-A6C34878D82A}">
                    <a16:rowId xmlns:a16="http://schemas.microsoft.com/office/drawing/2014/main" val="595430275"/>
                  </a:ext>
                </a:extLst>
              </a:tr>
              <a:tr h="42460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Helen</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Single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1</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College</a:t>
                      </a:r>
                    </a:p>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certification</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North West</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30s</a:t>
                      </a:r>
                    </a:p>
                  </a:txBody>
                  <a:tcPr marL="37726" marR="37726" marT="0" marB="0"/>
                </a:tc>
                <a:tc hMerge="1">
                  <a:txBody>
                    <a:bodyPr/>
                    <a:lstStyle/>
                    <a:p>
                      <a:endParaRPr lang="en-GB"/>
                    </a:p>
                  </a:txBody>
                  <a:tcPr/>
                </a:tc>
                <a:extLst>
                  <a:ext uri="{0D108BD9-81ED-4DB2-BD59-A6C34878D82A}">
                    <a16:rowId xmlns:a16="http://schemas.microsoft.com/office/drawing/2014/main" val="3950657007"/>
                  </a:ext>
                </a:extLst>
              </a:tr>
              <a:tr h="36131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Kim</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Joint</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5</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A-Levels</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East of England</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30s</a:t>
                      </a:r>
                    </a:p>
                  </a:txBody>
                  <a:tcPr marL="37726" marR="37726" marT="0" marB="0"/>
                </a:tc>
                <a:tc hMerge="1">
                  <a:txBody>
                    <a:bodyPr/>
                    <a:lstStyle/>
                    <a:p>
                      <a:endParaRPr lang="en-GB"/>
                    </a:p>
                  </a:txBody>
                  <a:tcPr/>
                </a:tc>
                <a:extLst>
                  <a:ext uri="{0D108BD9-81ED-4DB2-BD59-A6C34878D82A}">
                    <a16:rowId xmlns:a16="http://schemas.microsoft.com/office/drawing/2014/main" val="3951420474"/>
                  </a:ext>
                </a:extLst>
              </a:tr>
              <a:tr h="541970">
                <a:tc>
                  <a:txBody>
                    <a:bodyPr/>
                    <a:lstStyle/>
                    <a:p>
                      <a:pPr>
                        <a:lnSpc>
                          <a:spcPct val="150000"/>
                        </a:lnSpc>
                        <a:spcBef>
                          <a:spcPts val="200"/>
                        </a:spcBef>
                        <a:spcAft>
                          <a:spcPts val="200"/>
                        </a:spcAft>
                      </a:pPr>
                      <a:r>
                        <a:rPr lang="en-GB" sz="1800" dirty="0" smtClean="0">
                          <a:effectLst/>
                          <a:latin typeface="Verdana" panose="020B0604030504040204" pitchFamily="34" charset="0"/>
                          <a:ea typeface="Verdana" panose="020B0604030504040204" pitchFamily="34" charset="0"/>
                          <a:cs typeface="Verdana" panose="020B0604030504040204" pitchFamily="34" charset="0"/>
                        </a:rPr>
                        <a:t>Nicky</a:t>
                      </a:r>
                      <a:endParaRPr lang="en-GB" sz="1800" dirty="0">
                        <a:effectLst/>
                        <a:latin typeface="Verdana" panose="020B0604030504040204" pitchFamily="34" charset="0"/>
                        <a:ea typeface="Verdana" panose="020B0604030504040204" pitchFamily="34" charset="0"/>
                        <a:cs typeface="Verdana" panose="020B0604030504040204" pitchFamily="34" charset="0"/>
                      </a:endParaRP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Single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1</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GCSEs</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South West</a:t>
                      </a:r>
                    </a:p>
                  </a:txBody>
                  <a:tcPr marL="37726" marR="37726" marT="0" marB="0"/>
                </a:tc>
                <a:tc>
                  <a:txBody>
                    <a:bodyPr/>
                    <a:lstStyle/>
                    <a:p>
                      <a:r>
                        <a:rPr lang="en-GB" sz="1800" dirty="0">
                          <a:effectLst/>
                          <a:latin typeface="Verdana" panose="020B0604030504040204" pitchFamily="34" charset="0"/>
                          <a:ea typeface="Verdana" panose="020B0604030504040204" pitchFamily="34" charset="0"/>
                          <a:cs typeface="Verdana" panose="020B0604030504040204" pitchFamily="34" charset="0"/>
                        </a:rPr>
                        <a:t>20s</a:t>
                      </a:r>
                      <a:endParaRPr lang="en-GB" sz="1800" dirty="0">
                        <a:latin typeface="Verdana" panose="020B0604030504040204" pitchFamily="34" charset="0"/>
                        <a:ea typeface="Verdana" panose="020B0604030504040204" pitchFamily="34" charset="0"/>
                        <a:cs typeface="Verdana" panose="020B0604030504040204" pitchFamily="34" charset="0"/>
                      </a:endParaRPr>
                    </a:p>
                  </a:txBody>
                  <a:tcPr marL="37726" marR="37726" marT="0" marB="0"/>
                </a:tc>
                <a:tc>
                  <a:txBody>
                    <a:bodyPr/>
                    <a:lstStyle/>
                    <a:p>
                      <a:pPr>
                        <a:lnSpc>
                          <a:spcPct val="106000"/>
                        </a:lnSpc>
                        <a:spcAft>
                          <a:spcPts val="800"/>
                        </a:spcAft>
                      </a:pPr>
                      <a:r>
                        <a:rPr lang="en-GB" sz="1800" dirty="0">
                          <a:effectLst/>
                          <a:latin typeface="Verdana" panose="020B0604030504040204" pitchFamily="34" charset="0"/>
                          <a:ea typeface="Verdana" panose="020B0604030504040204" pitchFamily="34" charset="0"/>
                          <a:cs typeface="Verdana" panose="020B0604030504040204" pitchFamily="34" charset="0"/>
                        </a:rPr>
                        <a:t> </a:t>
                      </a:r>
                    </a:p>
                  </a:txBody>
                  <a:tcPr marL="0" marR="0" marT="0" marB="0" anchor="ctr"/>
                </a:tc>
                <a:extLst>
                  <a:ext uri="{0D108BD9-81ED-4DB2-BD59-A6C34878D82A}">
                    <a16:rowId xmlns:a16="http://schemas.microsoft.com/office/drawing/2014/main" val="3650084346"/>
                  </a:ext>
                </a:extLst>
              </a:tr>
              <a:tr h="42460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Stephanie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Joint</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College</a:t>
                      </a:r>
                    </a:p>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certification</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South West</a:t>
                      </a:r>
                    </a:p>
                  </a:txBody>
                  <a:tcPr marL="37726" marR="37726" marT="0" marB="0"/>
                </a:tc>
                <a:tc gridSpan="2">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20s</a:t>
                      </a:r>
                    </a:p>
                  </a:txBody>
                  <a:tcPr marL="37726" marR="37726" marT="0" marB="0"/>
                </a:tc>
                <a:tc hMerge="1">
                  <a:txBody>
                    <a:bodyPr/>
                    <a:lstStyle/>
                    <a:p>
                      <a:endParaRPr lang="en-GB"/>
                    </a:p>
                  </a:txBody>
                  <a:tcPr/>
                </a:tc>
                <a:extLst>
                  <a:ext uri="{0D108BD9-81ED-4DB2-BD59-A6C34878D82A}">
                    <a16:rowId xmlns:a16="http://schemas.microsoft.com/office/drawing/2014/main" val="742474598"/>
                  </a:ext>
                </a:extLst>
              </a:tr>
              <a:tr h="361313">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Vicky</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Single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1</a:t>
                      </a:r>
                    </a:p>
                  </a:txBody>
                  <a:tcPr marL="37726" marR="37726" marT="0" marB="0"/>
                </a:tc>
                <a:tc>
                  <a:txBody>
                    <a:bodyPr/>
                    <a:lstStyle/>
                    <a:p>
                      <a:pPr>
                        <a:lnSpc>
                          <a:spcPct val="10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Degree</a:t>
                      </a:r>
                    </a:p>
                  </a:txBody>
                  <a:tcPr marL="37726" marR="37726" marT="0" marB="0"/>
                </a:tc>
                <a:tc>
                  <a:txBody>
                    <a:bodyPr/>
                    <a:lstStyle/>
                    <a:p>
                      <a:pPr>
                        <a:lnSpc>
                          <a:spcPct val="150000"/>
                        </a:lnSpc>
                        <a:spcBef>
                          <a:spcPts val="200"/>
                        </a:spcBef>
                        <a:spcAft>
                          <a:spcPts val="200"/>
                        </a:spcAft>
                      </a:pPr>
                      <a:r>
                        <a:rPr lang="en-GB" sz="1800">
                          <a:effectLst/>
                          <a:latin typeface="Verdana" panose="020B0604030504040204" pitchFamily="34" charset="0"/>
                          <a:ea typeface="Verdana" panose="020B0604030504040204" pitchFamily="34" charset="0"/>
                          <a:cs typeface="Verdana" panose="020B0604030504040204" pitchFamily="34" charset="0"/>
                        </a:rPr>
                        <a:t>Yorkshire</a:t>
                      </a:r>
                    </a:p>
                  </a:txBody>
                  <a:tcPr marL="37726" marR="37726" marT="0" marB="0"/>
                </a:tc>
                <a:tc gridSpan="2">
                  <a:txBody>
                    <a:bodyPr/>
                    <a:lstStyle/>
                    <a:p>
                      <a:pPr>
                        <a:lnSpc>
                          <a:spcPct val="150000"/>
                        </a:lnSpc>
                        <a:spcBef>
                          <a:spcPts val="200"/>
                        </a:spcBef>
                        <a:spcAft>
                          <a:spcPts val="200"/>
                        </a:spcAft>
                      </a:pPr>
                      <a:r>
                        <a:rPr lang="en-GB" sz="1800" dirty="0">
                          <a:effectLst/>
                          <a:latin typeface="Verdana" panose="020B0604030504040204" pitchFamily="34" charset="0"/>
                          <a:ea typeface="Verdana" panose="020B0604030504040204" pitchFamily="34" charset="0"/>
                          <a:cs typeface="Verdana" panose="020B0604030504040204" pitchFamily="34" charset="0"/>
                        </a:rPr>
                        <a:t>30s</a:t>
                      </a:r>
                    </a:p>
                  </a:txBody>
                  <a:tcPr marL="37726" marR="37726" marT="0" marB="0"/>
                </a:tc>
                <a:tc hMerge="1">
                  <a:txBody>
                    <a:bodyPr/>
                    <a:lstStyle/>
                    <a:p>
                      <a:endParaRPr lang="en-GB"/>
                    </a:p>
                  </a:txBody>
                  <a:tcPr/>
                </a:tc>
                <a:extLst>
                  <a:ext uri="{0D108BD9-81ED-4DB2-BD59-A6C34878D82A}">
                    <a16:rowId xmlns:a16="http://schemas.microsoft.com/office/drawing/2014/main" val="1489486557"/>
                  </a:ext>
                </a:extLst>
              </a:tr>
            </a:tbl>
          </a:graphicData>
        </a:graphic>
      </p:graphicFrame>
    </p:spTree>
    <p:extLst>
      <p:ext uri="{BB962C8B-B14F-4D97-AF65-F5344CB8AC3E}">
        <p14:creationId xmlns:p14="http://schemas.microsoft.com/office/powerpoint/2010/main" val="4078528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955963" y="2128831"/>
            <a:ext cx="10174778" cy="1781947"/>
          </a:xfrm>
          <a:prstGeom prst="roundRect">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rPr>
              <a:t>They didn't really talk about that [caring responsibilities] to me much but I don't think they really care about that. They made me feel as though I just needed to get back to work.  They didn't really care about how I would find childcare for training or how it would affect my children.  </a:t>
            </a:r>
            <a:r>
              <a:rPr lang="en-GB" sz="1600" i="1" dirty="0" smtClean="0">
                <a:solidFill>
                  <a:schemeClr val="tx1"/>
                </a:solidFill>
                <a:latin typeface="Verdana" panose="020B0604030504040204" pitchFamily="34" charset="0"/>
                <a:ea typeface="Verdana" panose="020B0604030504040204" pitchFamily="34" charset="0"/>
              </a:rPr>
              <a:t>Stephanie, coupled mother, two children</a:t>
            </a:r>
            <a:endParaRPr lang="en-GB" sz="1600" dirty="0">
              <a:solidFill>
                <a:schemeClr val="tx1"/>
              </a:solidFill>
              <a:latin typeface="Verdana" panose="020B0604030504040204" pitchFamily="34" charset="0"/>
              <a:ea typeface="Verdana" panose="020B0604030504040204" pitchFamily="34" charset="0"/>
            </a:endParaRPr>
          </a:p>
        </p:txBody>
      </p:sp>
      <p:sp>
        <p:nvSpPr>
          <p:cNvPr id="2" name="Rounded Rectangle 1"/>
          <p:cNvSpPr/>
          <p:nvPr/>
        </p:nvSpPr>
        <p:spPr>
          <a:xfrm>
            <a:off x="955963" y="742027"/>
            <a:ext cx="10174778" cy="856211"/>
          </a:xfrm>
          <a:prstGeom prst="roundRect">
            <a:avLst/>
          </a:prstGeom>
          <a:solidFill>
            <a:schemeClr val="bg1"/>
          </a:solidFill>
          <a:ln w="762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smtClean="0">
                <a:solidFill>
                  <a:schemeClr val="tx1"/>
                </a:solidFill>
                <a:latin typeface="Verdana" panose="020B0604030504040204" pitchFamily="34" charset="0"/>
                <a:ea typeface="Verdana" panose="020B0604030504040204" pitchFamily="34" charset="0"/>
              </a:rPr>
              <a:t>She asked me what I wanted and we talked it through together for what would be best within my circumstances.  </a:t>
            </a:r>
            <a:r>
              <a:rPr lang="en-GB" sz="1600" i="1" dirty="0" smtClean="0">
                <a:solidFill>
                  <a:schemeClr val="tx1"/>
                </a:solidFill>
                <a:latin typeface="Verdana" panose="020B0604030504040204" pitchFamily="34" charset="0"/>
                <a:ea typeface="Verdana" panose="020B0604030504040204" pitchFamily="34" charset="0"/>
              </a:rPr>
              <a:t>Nicky, lone mother, one child</a:t>
            </a:r>
            <a:endParaRPr lang="en-GB" sz="1600" i="1" dirty="0">
              <a:solidFill>
                <a:schemeClr val="tx1"/>
              </a:solidFill>
              <a:latin typeface="Verdana" panose="020B0604030504040204" pitchFamily="34" charset="0"/>
              <a:ea typeface="Verdana" panose="020B0604030504040204" pitchFamily="34" charset="0"/>
            </a:endParaRPr>
          </a:p>
        </p:txBody>
      </p:sp>
      <p:sp>
        <p:nvSpPr>
          <p:cNvPr id="9" name="Rounded Rectangle 8"/>
          <p:cNvSpPr/>
          <p:nvPr/>
        </p:nvSpPr>
        <p:spPr>
          <a:xfrm>
            <a:off x="1014154" y="4441371"/>
            <a:ext cx="10174778" cy="1623526"/>
          </a:xfrm>
          <a:prstGeom prst="roundRect">
            <a:avLst/>
          </a:prstGeom>
          <a:solidFill>
            <a:schemeClr val="bg1"/>
          </a:solid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In terms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of what they write on the Commitment it’s very by the book and so it’s like strict...they’re expecting you to do all these things and they don’t think about care and you’ve got a child at home.  </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Helen, lone mother, one child</a:t>
            </a:r>
            <a:endParaRPr lang="en-GB" sz="16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05931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014151" y="4684350"/>
            <a:ext cx="10025149" cy="1716450"/>
          </a:xfrm>
          <a:prstGeom prst="roundRect">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Things that are really important like being able to read with them after school and being able to go out and buy them a pair of shoes because you’ve got time.  Those things are not seen as important you know they are important</a:t>
            </a:r>
            <a:r>
              <a:rPr lang="en-GB" dirty="0">
                <a:solidFill>
                  <a:schemeClr val="tx1"/>
                </a:solidFill>
              </a:rPr>
              <a:t>.  </a:t>
            </a:r>
            <a:endParaRPr lang="en-GB" dirty="0" smtClean="0">
              <a:solidFill>
                <a:schemeClr val="tx1"/>
              </a:solidFill>
            </a:endParaRPr>
          </a:p>
          <a:p>
            <a:pPr>
              <a:lnSpc>
                <a:spcPct val="150000"/>
              </a:lnSpc>
            </a:pPr>
            <a:r>
              <a:rPr lang="en-GB" sz="1600" i="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Anwen</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coupled mother, two children</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ounded Rectangle 6"/>
          <p:cNvSpPr/>
          <p:nvPr/>
        </p:nvSpPr>
        <p:spPr>
          <a:xfrm>
            <a:off x="1014151" y="3138598"/>
            <a:ext cx="10025148" cy="989214"/>
          </a:xfrm>
          <a:prstGeom prst="roundRect">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I don't think they understand how hard it is to care for children and how much of </a:t>
            </a:r>
          </a:p>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your time it takes up</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Stephanie, coupled mother, two children</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ounded Rectangle 5"/>
          <p:cNvSpPr/>
          <p:nvPr/>
        </p:nvSpPr>
        <p:spPr>
          <a:xfrm>
            <a:off x="1014153" y="1752179"/>
            <a:ext cx="10025148" cy="989214"/>
          </a:xfrm>
          <a:prstGeom prst="roundRect">
            <a:avLst/>
          </a:prstGeom>
          <a:solidFill>
            <a:schemeClr val="bg1"/>
          </a:solid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I’ve got her older brother looking after her. You know he’s never looked after her so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much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as he has done in the last five months.  </a:t>
            </a:r>
            <a:r>
              <a:rPr lang="en-GB" sz="1600" i="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Anwen</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coupled mother, two children</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ectangle 8">
            <a:extLst>
              <a:ext uri="{FF2B5EF4-FFF2-40B4-BE49-F238E27FC236}">
                <a16:creationId xmlns:a16="http://schemas.microsoft.com/office/drawing/2014/main" id="{397B3FAE-8021-4D7B-B673-6A32355E4C29}"/>
              </a:ext>
            </a:extLst>
          </p:cNvPr>
          <p:cNvSpPr/>
          <p:nvPr/>
        </p:nvSpPr>
        <p:spPr>
          <a:xfrm>
            <a:off x="613212" y="3277693"/>
            <a:ext cx="10827026" cy="451790"/>
          </a:xfrm>
          <a:prstGeom prst="rect">
            <a:avLst/>
          </a:prstGeom>
        </p:spPr>
        <p:txBody>
          <a:bodyPr wrap="square">
            <a:spAutoFit/>
          </a:bodyPr>
          <a:lstStyle/>
          <a:p>
            <a:pPr marL="457200">
              <a:lnSpc>
                <a:spcPct val="150000"/>
              </a:lnSpc>
              <a:spcAft>
                <a:spcPts val="0"/>
              </a:spcAft>
            </a:pPr>
            <a:endParaRPr lang="en-GB"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11" name="Rounded Rectangle 10"/>
          <p:cNvSpPr/>
          <p:nvPr/>
        </p:nvSpPr>
        <p:spPr>
          <a:xfrm>
            <a:off x="1014151" y="484696"/>
            <a:ext cx="10025148" cy="989214"/>
          </a:xfrm>
          <a:prstGeom prst="roundRect">
            <a:avLst/>
          </a:prstGeom>
          <a:solidFill>
            <a:schemeClr val="bg1"/>
          </a:solid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In order to do that job-search I’m having to shirk mothering responsibilities.  </a:t>
            </a:r>
          </a:p>
          <a:p>
            <a:pPr>
              <a:lnSpc>
                <a:spcPct val="150000"/>
              </a:lnSpc>
            </a:pPr>
            <a:r>
              <a:rPr lang="en-GB" sz="1600" i="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Anwen</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coupled mother, two children</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0644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001259" y="1238597"/>
            <a:ext cx="9693965" cy="1904671"/>
          </a:xfrm>
          <a:prstGeom prst="roundRect">
            <a:avLst/>
          </a:prstGeom>
          <a:solidFill>
            <a:schemeClr val="bg1"/>
          </a:solid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I find a time where if he’s playing out in the garden I’ll just sit in the garden with the tablet and do a little bit or I do a bit when he’s in bed.  Even when he’s in the bath sometimes I sit next to him and just check my emails.  </a:t>
            </a:r>
            <a:endPar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Helen</a:t>
            </a:r>
            <a:r>
              <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rPr>
              <a:t>, lone mother, one child</a:t>
            </a:r>
          </a:p>
        </p:txBody>
      </p:sp>
      <p:sp>
        <p:nvSpPr>
          <p:cNvPr id="5" name="Rounded Rectangle 4"/>
          <p:cNvSpPr/>
          <p:nvPr/>
        </p:nvSpPr>
        <p:spPr>
          <a:xfrm>
            <a:off x="1001260" y="3780906"/>
            <a:ext cx="9693965" cy="989214"/>
          </a:xfrm>
          <a:prstGeom prst="roundRect">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It's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an awful lot of hassle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and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stress, and they make you feel so low.  </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Stephanie, coupled mother, two children</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0090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106556" y="4480483"/>
            <a:ext cx="9534940" cy="1285699"/>
          </a:xfrm>
          <a:prstGeom prst="roundRect">
            <a:avLst/>
          </a:prstGeom>
          <a:solidFill>
            <a:schemeClr val="bg1"/>
          </a:solidFill>
          <a:ln w="762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Either one of us drops the ball that’s a loss of money...you can’t risk that ball being dropped or it happening for stupid reasons.  </a:t>
            </a:r>
          </a:p>
          <a:p>
            <a:pPr>
              <a:lnSpc>
                <a:spcPct val="150000"/>
              </a:lnSpc>
            </a:pPr>
            <a:r>
              <a:rPr lang="en-GB" sz="1600" i="1" dirty="0" err="1">
                <a:solidFill>
                  <a:schemeClr val="tx1"/>
                </a:solidFill>
                <a:latin typeface="Verdana" panose="020B0604030504040204" pitchFamily="34" charset="0"/>
                <a:ea typeface="Verdana" panose="020B0604030504040204" pitchFamily="34" charset="0"/>
                <a:cs typeface="Verdana" panose="020B0604030504040204" pitchFamily="34" charset="0"/>
              </a:rPr>
              <a:t>Anwen</a:t>
            </a:r>
            <a:r>
              <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rPr>
              <a:t>, coupled mother, two children</a:t>
            </a:r>
          </a:p>
        </p:txBody>
      </p:sp>
      <p:sp>
        <p:nvSpPr>
          <p:cNvPr id="5" name="Rounded Rectangle 4"/>
          <p:cNvSpPr/>
          <p:nvPr/>
        </p:nvSpPr>
        <p:spPr>
          <a:xfrm>
            <a:off x="1106556" y="2555162"/>
            <a:ext cx="9534940" cy="1254696"/>
          </a:xfrm>
          <a:prstGeom prst="roundRect">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I don’t give them an inch.  I don’t give them any opportunity to say you’ve </a:t>
            </a:r>
          </a:p>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not done this we’re going to sanction you.  I cover my back thoroughly.  </a:t>
            </a:r>
            <a:endPar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n-GB" sz="1600" i="1"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Anwen</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 coupled mother, two children</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ounded Rectangle 3"/>
          <p:cNvSpPr/>
          <p:nvPr/>
        </p:nvSpPr>
        <p:spPr>
          <a:xfrm>
            <a:off x="1106556" y="895324"/>
            <a:ext cx="9534940" cy="989214"/>
          </a:xfrm>
          <a:prstGeom prst="roundRect">
            <a:avLst/>
          </a:prstGeom>
          <a:solidFill>
            <a:schemeClr val="bg1"/>
          </a:solidFill>
          <a:ln w="762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We have made sure we have never missed an appointment and we are doing more than what is </a:t>
            </a:r>
            <a:r>
              <a:rPr lang="en-GB" dirty="0" smtClean="0">
                <a:solidFill>
                  <a:schemeClr val="tx1"/>
                </a:solidFill>
                <a:latin typeface="Verdana" panose="020B0604030504040204" pitchFamily="34" charset="0"/>
                <a:ea typeface="Verdana" panose="020B0604030504040204" pitchFamily="34" charset="0"/>
                <a:cs typeface="Verdana" panose="020B0604030504040204" pitchFamily="34" charset="0"/>
              </a:rPr>
              <a:t>actually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asked.  </a:t>
            </a:r>
            <a:r>
              <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sz="16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Kim, coupled mother, five children </a:t>
            </a:r>
            <a:endParaRPr lang="en-GB" sz="1600" i="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7297E321-F778-438B-8174-9F9D538806BC}"/>
              </a:ext>
            </a:extLst>
          </p:cNvPr>
          <p:cNvSpPr/>
          <p:nvPr/>
        </p:nvSpPr>
        <p:spPr>
          <a:xfrm>
            <a:off x="715617" y="974433"/>
            <a:ext cx="9925879" cy="830997"/>
          </a:xfrm>
          <a:prstGeom prst="rect">
            <a:avLst/>
          </a:prstGeom>
        </p:spPr>
        <p:txBody>
          <a:bodyPr wrap="square">
            <a:spAutoFit/>
          </a:bodyPr>
          <a:lstStyle/>
          <a:p>
            <a:pPr marL="457200">
              <a:lnSpc>
                <a:spcPct val="150000"/>
              </a:lnSpc>
              <a:spcAft>
                <a:spcPts val="0"/>
              </a:spcAft>
            </a:pPr>
            <a:endParaRPr lang="en-GB" sz="1600" i="1"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p>
            <a:pPr marL="457200">
              <a:lnSpc>
                <a:spcPct val="150000"/>
              </a:lnSpc>
              <a:spcAft>
                <a:spcPts val="0"/>
              </a:spcAft>
            </a:pP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54013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8764" y="257694"/>
            <a:ext cx="10690167" cy="646850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sz="2800" dirty="0" smtClean="0">
                <a:latin typeface="Verdana" panose="020B0604030504040204" pitchFamily="34" charset="0"/>
                <a:ea typeface="Verdana" panose="020B0604030504040204" pitchFamily="34" charset="0"/>
                <a:cs typeface="Verdana" panose="020B0604030504040204" pitchFamily="34" charset="0"/>
              </a:rPr>
              <a:t>Universal Credit policy fails to value and recognise women’s roles and responsibilities leading to adverse impacts for women and their caring responsibilities.</a:t>
            </a:r>
          </a:p>
          <a:p>
            <a:pPr marL="285750" indent="-285750">
              <a:lnSpc>
                <a:spcPct val="150000"/>
              </a:lnSpc>
              <a:buFont typeface="Arial" panose="020B0604020202020204" pitchFamily="34" charset="0"/>
              <a:buChar char="•"/>
            </a:pPr>
            <a:endParaRPr lang="en-GB" sz="2800" dirty="0">
              <a:latin typeface="Verdana" panose="020B0604030504040204" pitchFamily="34" charset="0"/>
              <a:ea typeface="Verdana" panose="020B0604030504040204" pitchFamily="34" charset="0"/>
              <a:cs typeface="Verdana" panose="020B0604030504040204" pitchFamily="34" charset="0"/>
            </a:endParaRPr>
          </a:p>
          <a:p>
            <a:pPr marL="285750" indent="-285750">
              <a:lnSpc>
                <a:spcPct val="150000"/>
              </a:lnSpc>
              <a:buFont typeface="Arial" panose="020B0604020202020204" pitchFamily="34" charset="0"/>
              <a:buChar char="•"/>
            </a:pPr>
            <a:r>
              <a:rPr lang="en-GB" sz="2800" dirty="0" smtClean="0">
                <a:latin typeface="Verdana" panose="020B0604030504040204" pitchFamily="34" charset="0"/>
                <a:ea typeface="Verdana" panose="020B0604030504040204" pitchFamily="34" charset="0"/>
                <a:cs typeface="Verdana" panose="020B0604030504040204" pitchFamily="34" charset="0"/>
              </a:rPr>
              <a:t>The joint claim is problematic for the citizenship rights of partnered women.</a:t>
            </a:r>
          </a:p>
          <a:p>
            <a:pPr marL="285750" indent="-285750">
              <a:lnSpc>
                <a:spcPct val="150000"/>
              </a:lnSpc>
              <a:buFont typeface="Arial" panose="020B0604020202020204" pitchFamily="34" charset="0"/>
              <a:buChar char="•"/>
            </a:pPr>
            <a:endParaRPr lang="en-GB" sz="2800" dirty="0">
              <a:latin typeface="Verdana" panose="020B0604030504040204" pitchFamily="34" charset="0"/>
              <a:ea typeface="Verdana" panose="020B0604030504040204" pitchFamily="34" charset="0"/>
              <a:cs typeface="Verdana" panose="020B0604030504040204" pitchFamily="34" charset="0"/>
            </a:endParaRPr>
          </a:p>
          <a:p>
            <a:pPr marL="285750" indent="-285750">
              <a:lnSpc>
                <a:spcPct val="150000"/>
              </a:lnSpc>
              <a:buFont typeface="Arial" panose="020B0604020202020204" pitchFamily="34" charset="0"/>
              <a:buChar char="•"/>
            </a:pPr>
            <a:r>
              <a:rPr lang="en-GB" sz="2800" dirty="0">
                <a:latin typeface="Verdana" panose="020B0604030504040204" pitchFamily="34" charset="0"/>
                <a:ea typeface="Verdana" panose="020B0604030504040204" pitchFamily="34" charset="0"/>
                <a:cs typeface="Verdana" panose="020B0604030504040204" pitchFamily="34" charset="0"/>
              </a:rPr>
              <a:t>S</a:t>
            </a:r>
            <a:r>
              <a:rPr lang="en-GB" sz="2800" dirty="0" smtClean="0">
                <a:latin typeface="Verdana" panose="020B0604030504040204" pitchFamily="34" charset="0"/>
                <a:ea typeface="Verdana" panose="020B0604030504040204" pitchFamily="34" charset="0"/>
                <a:cs typeface="Verdana" panose="020B0604030504040204" pitchFamily="34" charset="0"/>
              </a:rPr>
              <a:t>ubjecting </a:t>
            </a:r>
            <a:r>
              <a:rPr lang="en-GB" sz="2800" dirty="0">
                <a:latin typeface="Verdana" panose="020B0604030504040204" pitchFamily="34" charset="0"/>
                <a:ea typeface="Verdana" panose="020B0604030504040204" pitchFamily="34" charset="0"/>
                <a:cs typeface="Verdana" panose="020B0604030504040204" pitchFamily="34" charset="0"/>
              </a:rPr>
              <a:t>mothers to conditionality works against aims to redefine citizenship so that it is more inclusive of </a:t>
            </a:r>
            <a:r>
              <a:rPr lang="en-GB" sz="2800" dirty="0" smtClean="0">
                <a:latin typeface="Verdana" panose="020B0604030504040204" pitchFamily="34" charset="0"/>
                <a:ea typeface="Verdana" panose="020B0604030504040204" pitchFamily="34" charset="0"/>
                <a:cs typeface="Verdana" panose="020B0604030504040204" pitchFamily="34" charset="0"/>
              </a:rPr>
              <a:t>women.  </a:t>
            </a:r>
            <a:endParaRPr lang="en-GB"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65088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429</TotalTime>
  <Words>768</Words>
  <Application>Microsoft Office PowerPoint</Application>
  <PresentationFormat>Widescreen</PresentationFormat>
  <Paragraphs>142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Verdana</vt:lpstr>
      <vt:lpstr>Office Theme</vt:lpstr>
      <vt:lpstr>Universal Credit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York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gendered implications of Universal Credit: an investigation into The gendered implications of Universal Credit: An investigation into mothers’ experiences and views of conditionality</dc:title>
  <dc:creator>Kate Andersen</dc:creator>
  <cp:lastModifiedBy>Kate Andersen</cp:lastModifiedBy>
  <cp:revision>44</cp:revision>
  <dcterms:created xsi:type="dcterms:W3CDTF">2017-08-26T11:52:34Z</dcterms:created>
  <dcterms:modified xsi:type="dcterms:W3CDTF">2019-01-26T12:24:13Z</dcterms:modified>
</cp:coreProperties>
</file>